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6" r:id="rId4"/>
    <p:sldId id="265" r:id="rId5"/>
    <p:sldId id="308" r:id="rId6"/>
    <p:sldId id="310" r:id="rId7"/>
    <p:sldId id="309" r:id="rId8"/>
    <p:sldId id="307" r:id="rId9"/>
    <p:sldId id="259" r:id="rId10"/>
    <p:sldId id="269" r:id="rId11"/>
    <p:sldId id="330" r:id="rId12"/>
    <p:sldId id="260" r:id="rId13"/>
    <p:sldId id="267" r:id="rId14"/>
    <p:sldId id="335" r:id="rId15"/>
    <p:sldId id="268" r:id="rId16"/>
    <p:sldId id="329" r:id="rId17"/>
    <p:sldId id="312" r:id="rId18"/>
    <p:sldId id="270" r:id="rId19"/>
    <p:sldId id="272" r:id="rId20"/>
    <p:sldId id="271" r:id="rId21"/>
    <p:sldId id="261" r:id="rId22"/>
    <p:sldId id="273" r:id="rId23"/>
    <p:sldId id="274" r:id="rId24"/>
    <p:sldId id="275" r:id="rId25"/>
    <p:sldId id="276" r:id="rId26"/>
    <p:sldId id="277" r:id="rId27"/>
    <p:sldId id="278" r:id="rId28"/>
    <p:sldId id="262" r:id="rId29"/>
    <p:sldId id="311" r:id="rId30"/>
    <p:sldId id="281" r:id="rId31"/>
    <p:sldId id="280" r:id="rId32"/>
    <p:sldId id="279" r:id="rId33"/>
    <p:sldId id="331" r:id="rId34"/>
    <p:sldId id="282" r:id="rId35"/>
    <p:sldId id="287" r:id="rId36"/>
    <p:sldId id="288" r:id="rId37"/>
    <p:sldId id="289" r:id="rId38"/>
    <p:sldId id="283" r:id="rId39"/>
    <p:sldId id="284" r:id="rId40"/>
    <p:sldId id="286" r:id="rId41"/>
    <p:sldId id="293" r:id="rId42"/>
    <p:sldId id="291" r:id="rId43"/>
    <p:sldId id="285" r:id="rId44"/>
    <p:sldId id="292"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263" r:id="rId59"/>
    <p:sldId id="314" r:id="rId60"/>
    <p:sldId id="316" r:id="rId61"/>
    <p:sldId id="313" r:id="rId62"/>
    <p:sldId id="317" r:id="rId63"/>
    <p:sldId id="321" r:id="rId64"/>
    <p:sldId id="319" r:id="rId65"/>
    <p:sldId id="320" r:id="rId66"/>
    <p:sldId id="323" r:id="rId67"/>
    <p:sldId id="324" r:id="rId68"/>
    <p:sldId id="332" r:id="rId69"/>
    <p:sldId id="333" r:id="rId70"/>
    <p:sldId id="334" r:id="rId71"/>
    <p:sldId id="322" r:id="rId72"/>
    <p:sldId id="325" r:id="rId73"/>
    <p:sldId id="326" r:id="rId74"/>
    <p:sldId id="327" r:id="rId75"/>
    <p:sldId id="328"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98" d="100"/>
          <a:sy n="98" d="100"/>
        </p:scale>
        <p:origin x="7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ABFF256A-2AF7-4BC9-A344-0D5D05D18E83}"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2183887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BFF256A-2AF7-4BC9-A344-0D5D05D18E83}"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1812923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BFF256A-2AF7-4BC9-A344-0D5D05D18E83}"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755262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BFF256A-2AF7-4BC9-A344-0D5D05D18E83}"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1662563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ABFF256A-2AF7-4BC9-A344-0D5D05D18E83}"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3370948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BFF256A-2AF7-4BC9-A344-0D5D05D18E83}" type="datetimeFigureOut">
              <a:rPr lang="zh-CN" altLang="en-US" smtClean="0"/>
              <a:t>2018/12/27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3444149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BFF256A-2AF7-4BC9-A344-0D5D05D18E83}" type="datetimeFigureOut">
              <a:rPr lang="zh-CN" altLang="en-US" smtClean="0"/>
              <a:t>2018/12/27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4253468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BFF256A-2AF7-4BC9-A344-0D5D05D18E83}" type="datetimeFigureOut">
              <a:rPr lang="zh-CN" altLang="en-US" smtClean="0"/>
              <a:t>2018/12/27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4246288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FF256A-2AF7-4BC9-A344-0D5D05D18E83}" type="datetimeFigureOut">
              <a:rPr lang="zh-CN" altLang="en-US" smtClean="0"/>
              <a:t>2018/12/27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4171969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ABFF256A-2AF7-4BC9-A344-0D5D05D18E83}" type="datetimeFigureOut">
              <a:rPr lang="zh-CN" altLang="en-US" smtClean="0"/>
              <a:t>2018/12/27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2480483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ABFF256A-2AF7-4BC9-A344-0D5D05D18E83}" type="datetimeFigureOut">
              <a:rPr lang="zh-CN" altLang="en-US" smtClean="0"/>
              <a:t>2018/12/27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1685214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F256A-2AF7-4BC9-A344-0D5D05D18E83}" type="datetimeFigureOut">
              <a:rPr lang="zh-CN" altLang="en-US" smtClean="0"/>
              <a:t>2018/12/27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BF980A-E865-4FBE-92AB-56931F4973AD}" type="slidenum">
              <a:rPr lang="zh-CN" altLang="en-US" smtClean="0"/>
              <a:t>‹#›</a:t>
            </a:fld>
            <a:endParaRPr lang="zh-CN" altLang="en-US"/>
          </a:p>
        </p:txBody>
      </p:sp>
    </p:spTree>
    <p:extLst>
      <p:ext uri="{BB962C8B-B14F-4D97-AF65-F5344CB8AC3E}">
        <p14:creationId xmlns:p14="http://schemas.microsoft.com/office/powerpoint/2010/main" val="1178206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emf"/><Relationship Id="rId4" Type="http://schemas.openxmlformats.org/officeDocument/2006/relationships/image" Target="../media/image107.emf"/></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4400" dirty="0" smtClean="0"/>
              <a:t>Procedural World Generation</a:t>
            </a:r>
            <a:endParaRPr lang="zh-CN" altLang="en-US" sz="4400" dirty="0"/>
          </a:p>
        </p:txBody>
      </p:sp>
      <p:sp>
        <p:nvSpPr>
          <p:cNvPr id="3" name="副标题 2"/>
          <p:cNvSpPr>
            <a:spLocks noGrp="1"/>
          </p:cNvSpPr>
          <p:nvPr>
            <p:ph type="subTitle" idx="1"/>
          </p:nvPr>
        </p:nvSpPr>
        <p:spPr>
          <a:xfrm>
            <a:off x="1524000" y="5202238"/>
            <a:ext cx="9144000" cy="1655762"/>
          </a:xfrm>
        </p:spPr>
        <p:txBody>
          <a:bodyPr>
            <a:normAutofit/>
          </a:bodyPr>
          <a:lstStyle/>
          <a:p>
            <a:r>
              <a:rPr lang="zh-CN" altLang="en-US" sz="1800" dirty="0" smtClean="0"/>
              <a:t>马逸涵</a:t>
            </a:r>
            <a:endParaRPr lang="en-US" altLang="zh-CN" sz="1800" dirty="0" smtClean="0"/>
          </a:p>
          <a:p>
            <a:r>
              <a:rPr lang="en-US" altLang="zh-CN" sz="1800" dirty="0" smtClean="0"/>
              <a:t>2018.12.29</a:t>
            </a:r>
            <a:endParaRPr lang="zh-CN" altLang="en-US" sz="1800" dirty="0"/>
          </a:p>
        </p:txBody>
      </p:sp>
    </p:spTree>
    <p:extLst>
      <p:ext uri="{BB962C8B-B14F-4D97-AF65-F5344CB8AC3E}">
        <p14:creationId xmlns:p14="http://schemas.microsoft.com/office/powerpoint/2010/main" val="3530258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37891" y="0"/>
            <a:ext cx="12629891" cy="6858000"/>
          </a:xfrm>
          <a:prstGeom prst="rect">
            <a:avLst/>
          </a:prstGeom>
        </p:spPr>
      </p:pic>
      <p:sp>
        <p:nvSpPr>
          <p:cNvPr id="5" name="文本框 4"/>
          <p:cNvSpPr txBox="1"/>
          <p:nvPr/>
        </p:nvSpPr>
        <p:spPr>
          <a:xfrm>
            <a:off x="1949016" y="230188"/>
            <a:ext cx="1633781" cy="369332"/>
          </a:xfrm>
          <a:prstGeom prst="rect">
            <a:avLst/>
          </a:prstGeom>
          <a:noFill/>
        </p:spPr>
        <p:txBody>
          <a:bodyPr wrap="none" rtlCol="0">
            <a:spAutoFit/>
          </a:bodyPr>
          <a:lstStyle/>
          <a:p>
            <a:r>
              <a:rPr lang="en-US" altLang="zh-CN" dirty="0" smtClean="0">
                <a:solidFill>
                  <a:schemeClr val="bg1"/>
                </a:solidFill>
              </a:rPr>
              <a:t>Terrain Subnet</a:t>
            </a:r>
            <a:endParaRPr lang="zh-CN" altLang="en-US" dirty="0">
              <a:solidFill>
                <a:schemeClr val="bg1"/>
              </a:solidFill>
            </a:endParaRPr>
          </a:p>
        </p:txBody>
      </p:sp>
      <p:sp>
        <p:nvSpPr>
          <p:cNvPr id="6" name="矩形 5"/>
          <p:cNvSpPr/>
          <p:nvPr/>
        </p:nvSpPr>
        <p:spPr>
          <a:xfrm>
            <a:off x="838200" y="230188"/>
            <a:ext cx="7986623" cy="36933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949016" y="735669"/>
            <a:ext cx="1064715" cy="369332"/>
          </a:xfrm>
          <a:prstGeom prst="rect">
            <a:avLst/>
          </a:prstGeom>
          <a:noFill/>
        </p:spPr>
        <p:txBody>
          <a:bodyPr wrap="none" rtlCol="0">
            <a:spAutoFit/>
          </a:bodyPr>
          <a:lstStyle/>
          <a:p>
            <a:r>
              <a:rPr lang="en-US" altLang="zh-CN" dirty="0" smtClean="0">
                <a:solidFill>
                  <a:schemeClr val="bg1"/>
                </a:solidFill>
              </a:rPr>
              <a:t>Cliff Tool</a:t>
            </a:r>
            <a:endParaRPr lang="zh-CN" altLang="en-US" dirty="0">
              <a:solidFill>
                <a:schemeClr val="bg1"/>
              </a:solidFill>
            </a:endParaRPr>
          </a:p>
        </p:txBody>
      </p:sp>
      <p:sp>
        <p:nvSpPr>
          <p:cNvPr id="9" name="矩形 8"/>
          <p:cNvSpPr/>
          <p:nvPr/>
        </p:nvSpPr>
        <p:spPr>
          <a:xfrm>
            <a:off x="838200" y="735669"/>
            <a:ext cx="7986623" cy="36933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49016" y="1214182"/>
            <a:ext cx="1309974" cy="369332"/>
          </a:xfrm>
          <a:prstGeom prst="rect">
            <a:avLst/>
          </a:prstGeom>
          <a:noFill/>
        </p:spPr>
        <p:txBody>
          <a:bodyPr wrap="none" rtlCol="0">
            <a:spAutoFit/>
          </a:bodyPr>
          <a:lstStyle/>
          <a:p>
            <a:r>
              <a:rPr lang="en-US" altLang="zh-CN" dirty="0" smtClean="0">
                <a:solidFill>
                  <a:schemeClr val="bg1"/>
                </a:solidFill>
              </a:rPr>
              <a:t>Biome Tool</a:t>
            </a:r>
            <a:endParaRPr lang="zh-CN" altLang="en-US" dirty="0">
              <a:solidFill>
                <a:schemeClr val="bg1"/>
              </a:solidFill>
            </a:endParaRPr>
          </a:p>
        </p:txBody>
      </p:sp>
      <p:sp>
        <p:nvSpPr>
          <p:cNvPr id="11" name="矩形 10"/>
          <p:cNvSpPr/>
          <p:nvPr/>
        </p:nvSpPr>
        <p:spPr>
          <a:xfrm>
            <a:off x="838200" y="1214181"/>
            <a:ext cx="7986623" cy="5290135"/>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7565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810434" y="0"/>
            <a:ext cx="13232285" cy="6858000"/>
          </a:xfrm>
          <a:prstGeom prst="rect">
            <a:avLst/>
          </a:prstGeom>
        </p:spPr>
      </p:pic>
      <p:sp>
        <p:nvSpPr>
          <p:cNvPr id="5" name="标题 1"/>
          <p:cNvSpPr txBox="1">
            <a:spLocks/>
          </p:cNvSpPr>
          <p:nvPr/>
        </p:nvSpPr>
        <p:spPr>
          <a:xfrm>
            <a:off x="854513" y="401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solidFill>
                  <a:schemeClr val="tx1">
                    <a:lumMod val="85000"/>
                    <a:lumOff val="15000"/>
                  </a:schemeClr>
                </a:solidFill>
              </a:rPr>
              <a:t>Houdini Terrain FX</a:t>
            </a:r>
            <a:endParaRPr lang="zh-CN" altLang="en-US" b="1" dirty="0">
              <a:solidFill>
                <a:schemeClr val="tx1">
                  <a:lumMod val="85000"/>
                  <a:lumOff val="15000"/>
                </a:schemeClr>
              </a:solidFill>
            </a:endParaRPr>
          </a:p>
        </p:txBody>
      </p:sp>
      <p:sp>
        <p:nvSpPr>
          <p:cNvPr id="6" name="文本框 5"/>
          <p:cNvSpPr txBox="1"/>
          <p:nvPr/>
        </p:nvSpPr>
        <p:spPr>
          <a:xfrm>
            <a:off x="854513" y="1357756"/>
            <a:ext cx="3278462" cy="369332"/>
          </a:xfrm>
          <a:prstGeom prst="rect">
            <a:avLst/>
          </a:prstGeom>
          <a:noFill/>
        </p:spPr>
        <p:txBody>
          <a:bodyPr wrap="none" rtlCol="0">
            <a:spAutoFit/>
          </a:bodyPr>
          <a:lstStyle/>
          <a:p>
            <a:r>
              <a:rPr lang="en-US" altLang="zh-CN" b="1" dirty="0">
                <a:solidFill>
                  <a:schemeClr val="accent2">
                    <a:lumMod val="75000"/>
                  </a:schemeClr>
                </a:solidFill>
              </a:rPr>
              <a:t>Procedural terrain generation</a:t>
            </a:r>
            <a:endParaRPr lang="zh-CN" altLang="en-US" b="1" dirty="0">
              <a:solidFill>
                <a:schemeClr val="accent2">
                  <a:lumMod val="75000"/>
                </a:schemeClr>
              </a:solidFill>
            </a:endParaRPr>
          </a:p>
        </p:txBody>
      </p:sp>
    </p:spTree>
    <p:extLst>
      <p:ext uri="{BB962C8B-B14F-4D97-AF65-F5344CB8AC3E}">
        <p14:creationId xmlns:p14="http://schemas.microsoft.com/office/powerpoint/2010/main" val="888585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Terrain Tool-Houdini Terrain </a:t>
            </a:r>
            <a:r>
              <a:rPr lang="en-US" altLang="zh-CN" sz="3600" dirty="0" smtClean="0"/>
              <a:t>FX</a:t>
            </a:r>
            <a:endParaRPr lang="zh-CN" altLang="en-US" sz="3600" dirty="0"/>
          </a:p>
        </p:txBody>
      </p:sp>
      <p:sp>
        <p:nvSpPr>
          <p:cNvPr id="14" name="内容占位符 2"/>
          <p:cNvSpPr>
            <a:spLocks noGrp="1"/>
          </p:cNvSpPr>
          <p:nvPr>
            <p:ph idx="1"/>
          </p:nvPr>
        </p:nvSpPr>
        <p:spPr>
          <a:xfrm>
            <a:off x="2022567" y="1634041"/>
            <a:ext cx="8570671" cy="2659289"/>
          </a:xfrm>
        </p:spPr>
        <p:txBody>
          <a:bodyPr>
            <a:normAutofit/>
          </a:bodyPr>
          <a:lstStyle/>
          <a:p>
            <a:r>
              <a:rPr lang="en-US" altLang="zh-CN" sz="2000" dirty="0" smtClean="0"/>
              <a:t>Procedural </a:t>
            </a:r>
            <a:r>
              <a:rPr lang="en-US" altLang="zh-CN" sz="2000" dirty="0"/>
              <a:t>terrain generation.</a:t>
            </a:r>
          </a:p>
          <a:p>
            <a:r>
              <a:rPr lang="en-US" altLang="zh-CN" sz="2000" dirty="0"/>
              <a:t>30+ dedicated </a:t>
            </a:r>
            <a:r>
              <a:rPr lang="en-US" altLang="zh-CN" sz="2000" dirty="0" smtClean="0"/>
              <a:t>nodes(blur/noise/terrace/erode/flow/slump).</a:t>
            </a:r>
            <a:endParaRPr lang="en-US" altLang="zh-CN" sz="2000" dirty="0"/>
          </a:p>
          <a:p>
            <a:r>
              <a:rPr lang="en-US" altLang="zh-CN" sz="2000" dirty="0"/>
              <a:t>Straightforward </a:t>
            </a:r>
            <a:r>
              <a:rPr lang="en-US" altLang="zh-CN" sz="2000" dirty="0" smtClean="0"/>
              <a:t>workflow</a:t>
            </a:r>
            <a:r>
              <a:rPr lang="en-US" altLang="zh-CN" sz="2000" dirty="0"/>
              <a:t>, similar to image compositing but in 3D.</a:t>
            </a:r>
          </a:p>
          <a:p>
            <a:r>
              <a:rPr lang="en-US" altLang="zh-CN" sz="2000" dirty="0"/>
              <a:t>Masks limit operations to certain areas.</a:t>
            </a:r>
          </a:p>
          <a:p>
            <a:r>
              <a:rPr lang="en-US" altLang="zh-CN" sz="2000" dirty="0"/>
              <a:t>Viewport visualization of 2D height fields as 3D surfaces, and masks as surface tinting.</a:t>
            </a:r>
          </a:p>
          <a:p>
            <a:r>
              <a:rPr lang="en-US" altLang="zh-CN" sz="2000" dirty="0" smtClean="0"/>
              <a:t>Very </a:t>
            </a:r>
            <a:r>
              <a:rPr lang="en-US" altLang="zh-CN" sz="2000" dirty="0"/>
              <a:t>fast: hardware accelerated via </a:t>
            </a:r>
            <a:r>
              <a:rPr lang="en-US" altLang="zh-CN" sz="2000" dirty="0" err="1"/>
              <a:t>OpenCL</a:t>
            </a:r>
            <a:r>
              <a:rPr lang="en-US" altLang="zh-CN" sz="2000" dirty="0"/>
              <a:t>.</a:t>
            </a:r>
          </a:p>
          <a:p>
            <a:endParaRPr lang="zh-CN" altLang="en-US" sz="1600" dirty="0"/>
          </a:p>
        </p:txBody>
      </p:sp>
      <p:grpSp>
        <p:nvGrpSpPr>
          <p:cNvPr id="6" name="组合 5"/>
          <p:cNvGrpSpPr/>
          <p:nvPr/>
        </p:nvGrpSpPr>
        <p:grpSpPr>
          <a:xfrm>
            <a:off x="2333118" y="4407180"/>
            <a:ext cx="8648308" cy="1909527"/>
            <a:chOff x="916184" y="4517109"/>
            <a:chExt cx="10507355" cy="2320001"/>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184" y="4517110"/>
              <a:ext cx="3502452" cy="232000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1088" y="4517109"/>
              <a:ext cx="3502451" cy="232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8636" y="4517109"/>
              <a:ext cx="3502452" cy="2320000"/>
            </a:xfrm>
            <a:prstGeom prst="rect">
              <a:avLst/>
            </a:prstGeom>
          </p:spPr>
        </p:pic>
      </p:grpSp>
    </p:spTree>
    <p:extLst>
      <p:ext uri="{BB962C8B-B14F-4D97-AF65-F5344CB8AC3E}">
        <p14:creationId xmlns:p14="http://schemas.microsoft.com/office/powerpoint/2010/main" val="1759628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Terrain Tool-Houdini Terrain </a:t>
            </a:r>
            <a:r>
              <a:rPr lang="en-US" altLang="zh-CN" sz="3600" dirty="0" smtClean="0"/>
              <a:t>FX</a:t>
            </a:r>
            <a:endParaRPr lang="zh-CN" altLang="en-US" sz="3600" dirty="0"/>
          </a:p>
        </p:txBody>
      </p:sp>
      <p:sp>
        <p:nvSpPr>
          <p:cNvPr id="14" name="内容占位符 2"/>
          <p:cNvSpPr>
            <a:spLocks noGrp="1"/>
          </p:cNvSpPr>
          <p:nvPr>
            <p:ph idx="1"/>
          </p:nvPr>
        </p:nvSpPr>
        <p:spPr>
          <a:xfrm>
            <a:off x="2022567" y="1634041"/>
            <a:ext cx="10515600" cy="4808704"/>
          </a:xfrm>
        </p:spPr>
        <p:txBody>
          <a:bodyPr>
            <a:normAutofit/>
          </a:bodyPr>
          <a:lstStyle/>
          <a:p>
            <a:r>
              <a:rPr lang="en-US" altLang="zh-CN" sz="2000" dirty="0" err="1" smtClean="0"/>
              <a:t>HeightField</a:t>
            </a:r>
            <a:r>
              <a:rPr lang="en-US" altLang="zh-CN" sz="2000" dirty="0" smtClean="0"/>
              <a:t> Procedural Operator</a:t>
            </a:r>
          </a:p>
          <a:p>
            <a:pPr lvl="1"/>
            <a:r>
              <a:rPr lang="en-US" altLang="zh-CN" sz="1600" dirty="0" smtClean="0"/>
              <a:t>Noise</a:t>
            </a:r>
          </a:p>
          <a:p>
            <a:pPr lvl="1"/>
            <a:r>
              <a:rPr lang="en-US" altLang="zh-CN" sz="1600" dirty="0" smtClean="0"/>
              <a:t>Flow Field</a:t>
            </a:r>
          </a:p>
          <a:p>
            <a:pPr lvl="1"/>
            <a:r>
              <a:rPr lang="en-US" altLang="zh-CN" sz="1600" dirty="0" smtClean="0"/>
              <a:t>Erode</a:t>
            </a:r>
          </a:p>
          <a:p>
            <a:pPr lvl="1"/>
            <a:r>
              <a:rPr lang="en-US" altLang="zh-CN" sz="1600" dirty="0" smtClean="0"/>
              <a:t>Terrace</a:t>
            </a:r>
          </a:p>
          <a:p>
            <a:pPr lvl="1"/>
            <a:r>
              <a:rPr lang="en-US" altLang="zh-CN" sz="1600" dirty="0" smtClean="0"/>
              <a:t>Slump</a:t>
            </a:r>
          </a:p>
          <a:p>
            <a:r>
              <a:rPr lang="en-US" altLang="zh-CN" sz="2000" dirty="0" smtClean="0"/>
              <a:t>Mask Operator</a:t>
            </a:r>
          </a:p>
          <a:p>
            <a:pPr lvl="1"/>
            <a:r>
              <a:rPr lang="en-US" altLang="zh-CN" sz="1600" dirty="0" smtClean="0"/>
              <a:t>Mask by feature : Slope / Direction /</a:t>
            </a:r>
          </a:p>
          <a:p>
            <a:pPr marL="457200" lvl="1" indent="0">
              <a:buNone/>
            </a:pPr>
            <a:r>
              <a:rPr lang="en-US" altLang="zh-CN" sz="1600" dirty="0" smtClean="0"/>
              <a:t>    Altitude / Occlusion / Curvature</a:t>
            </a:r>
          </a:p>
          <a:p>
            <a:pPr lvl="1"/>
            <a:r>
              <a:rPr lang="en-US" altLang="zh-CN" sz="1600" dirty="0" smtClean="0"/>
              <a:t>Mask Expand / Blur / Box Blur / Shrink</a:t>
            </a:r>
          </a:p>
          <a:p>
            <a:pPr lvl="1"/>
            <a:r>
              <a:rPr lang="en-US" altLang="zh-CN" sz="1600" dirty="0" smtClean="0"/>
              <a:t>Paint</a:t>
            </a:r>
          </a:p>
          <a:p>
            <a:pPr lvl="1"/>
            <a:r>
              <a:rPr lang="en-US" altLang="zh-CN" sz="1600" dirty="0" smtClean="0"/>
              <a:t>Project</a:t>
            </a:r>
          </a:p>
          <a:p>
            <a:pPr lvl="1"/>
            <a:endParaRPr lang="en-US" altLang="zh-CN" sz="1600" dirty="0" smtClean="0"/>
          </a:p>
        </p:txBody>
      </p:sp>
      <p:pic>
        <p:nvPicPr>
          <p:cNvPr id="13" name="图片 12"/>
          <p:cNvPicPr>
            <a:picLocks noChangeAspect="1"/>
          </p:cNvPicPr>
          <p:nvPr/>
        </p:nvPicPr>
        <p:blipFill>
          <a:blip r:embed="rId2"/>
          <a:stretch>
            <a:fillRect/>
          </a:stretch>
        </p:blipFill>
        <p:spPr>
          <a:xfrm>
            <a:off x="6754156" y="1634041"/>
            <a:ext cx="3657600" cy="4400550"/>
          </a:xfrm>
          <a:prstGeom prst="rect">
            <a:avLst/>
          </a:prstGeom>
        </p:spPr>
      </p:pic>
    </p:spTree>
    <p:extLst>
      <p:ext uri="{BB962C8B-B14F-4D97-AF65-F5344CB8AC3E}">
        <p14:creationId xmlns:p14="http://schemas.microsoft.com/office/powerpoint/2010/main" val="3111660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 y="0"/>
            <a:ext cx="12192000" cy="6898335"/>
          </a:xfrm>
          <a:prstGeom prst="rect">
            <a:avLst/>
          </a:prstGeom>
        </p:spPr>
      </p:pic>
      <p:pic>
        <p:nvPicPr>
          <p:cNvPr id="8" name="图片 7"/>
          <p:cNvPicPr>
            <a:picLocks noChangeAspect="1"/>
          </p:cNvPicPr>
          <p:nvPr/>
        </p:nvPicPr>
        <p:blipFill>
          <a:blip r:embed="rId3"/>
          <a:stretch>
            <a:fillRect/>
          </a:stretch>
        </p:blipFill>
        <p:spPr>
          <a:xfrm>
            <a:off x="1" y="0"/>
            <a:ext cx="12192000" cy="6898335"/>
          </a:xfrm>
          <a:prstGeom prst="rect">
            <a:avLst/>
          </a:prstGeom>
        </p:spPr>
      </p:pic>
      <p:pic>
        <p:nvPicPr>
          <p:cNvPr id="9" name="图片 8"/>
          <p:cNvPicPr>
            <a:picLocks noChangeAspect="1"/>
          </p:cNvPicPr>
          <p:nvPr/>
        </p:nvPicPr>
        <p:blipFill>
          <a:blip r:embed="rId4"/>
          <a:stretch>
            <a:fillRect/>
          </a:stretch>
        </p:blipFill>
        <p:spPr>
          <a:xfrm>
            <a:off x="1" y="0"/>
            <a:ext cx="12192000" cy="6898335"/>
          </a:xfrm>
          <a:prstGeom prst="rect">
            <a:avLst/>
          </a:prstGeom>
        </p:spPr>
      </p:pic>
      <p:pic>
        <p:nvPicPr>
          <p:cNvPr id="10" name="图片 9"/>
          <p:cNvPicPr>
            <a:picLocks noChangeAspect="1"/>
          </p:cNvPicPr>
          <p:nvPr/>
        </p:nvPicPr>
        <p:blipFill>
          <a:blip r:embed="rId5"/>
          <a:stretch>
            <a:fillRect/>
          </a:stretch>
        </p:blipFill>
        <p:spPr>
          <a:xfrm>
            <a:off x="1" y="0"/>
            <a:ext cx="12192000" cy="6898335"/>
          </a:xfrm>
          <a:prstGeom prst="rect">
            <a:avLst/>
          </a:prstGeom>
        </p:spPr>
      </p:pic>
      <p:pic>
        <p:nvPicPr>
          <p:cNvPr id="11" name="图片 10"/>
          <p:cNvPicPr>
            <a:picLocks noChangeAspect="1"/>
          </p:cNvPicPr>
          <p:nvPr/>
        </p:nvPicPr>
        <p:blipFill>
          <a:blip r:embed="rId6"/>
          <a:stretch>
            <a:fillRect/>
          </a:stretch>
        </p:blipFill>
        <p:spPr>
          <a:xfrm>
            <a:off x="1" y="0"/>
            <a:ext cx="12192000" cy="6898335"/>
          </a:xfrm>
          <a:prstGeom prst="rect">
            <a:avLst/>
          </a:prstGeom>
        </p:spPr>
      </p:pic>
      <p:pic>
        <p:nvPicPr>
          <p:cNvPr id="12" name="图片 11"/>
          <p:cNvPicPr>
            <a:picLocks noChangeAspect="1"/>
          </p:cNvPicPr>
          <p:nvPr/>
        </p:nvPicPr>
        <p:blipFill>
          <a:blip r:embed="rId7"/>
          <a:stretch>
            <a:fillRect/>
          </a:stretch>
        </p:blipFill>
        <p:spPr>
          <a:xfrm>
            <a:off x="1" y="0"/>
            <a:ext cx="12192000" cy="6898335"/>
          </a:xfrm>
          <a:prstGeom prst="rect">
            <a:avLst/>
          </a:prstGeom>
        </p:spPr>
      </p:pic>
    </p:spTree>
    <p:extLst>
      <p:ext uri="{BB962C8B-B14F-4D97-AF65-F5344CB8AC3E}">
        <p14:creationId xmlns:p14="http://schemas.microsoft.com/office/powerpoint/2010/main" val="1436568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Terrain Tool-Houdini Terrain </a:t>
            </a:r>
            <a:r>
              <a:rPr lang="en-US" altLang="zh-CN" sz="3600" dirty="0" smtClean="0"/>
              <a:t>FX</a:t>
            </a:r>
            <a:endParaRPr lang="zh-CN" altLang="en-US" sz="3600" dirty="0"/>
          </a:p>
        </p:txBody>
      </p:sp>
      <p:sp>
        <p:nvSpPr>
          <p:cNvPr id="14" name="内容占位符 2"/>
          <p:cNvSpPr>
            <a:spLocks noGrp="1"/>
          </p:cNvSpPr>
          <p:nvPr>
            <p:ph idx="1"/>
          </p:nvPr>
        </p:nvSpPr>
        <p:spPr>
          <a:xfrm>
            <a:off x="2022567" y="1634041"/>
            <a:ext cx="10515600" cy="2659289"/>
          </a:xfrm>
        </p:spPr>
        <p:txBody>
          <a:bodyPr>
            <a:normAutofit/>
          </a:bodyPr>
          <a:lstStyle/>
          <a:p>
            <a:r>
              <a:rPr lang="en-US" altLang="zh-CN" sz="2000" dirty="0" smtClean="0"/>
              <a:t>Height Layer</a:t>
            </a:r>
            <a:r>
              <a:rPr lang="en-US" altLang="zh-CN" sz="2000" dirty="0" smtClean="0">
                <a:sym typeface="Wingdings" panose="05000000000000000000" pitchFamily="2" charset="2"/>
              </a:rPr>
              <a:t>-&gt; Landscape height map                     </a:t>
            </a:r>
          </a:p>
          <a:p>
            <a:r>
              <a:rPr lang="en-US" altLang="zh-CN" sz="2000" dirty="0" smtClean="0">
                <a:sym typeface="Wingdings" panose="05000000000000000000" pitchFamily="2" charset="2"/>
              </a:rPr>
              <a:t>Mask Layer-&gt;  Landscape Layer  </a:t>
            </a:r>
            <a:endParaRPr lang="zh-CN" altLang="en-US" sz="1600" dirty="0"/>
          </a:p>
        </p:txBody>
      </p:sp>
      <p:grpSp>
        <p:nvGrpSpPr>
          <p:cNvPr id="16" name="组合 15"/>
          <p:cNvGrpSpPr/>
          <p:nvPr/>
        </p:nvGrpSpPr>
        <p:grpSpPr>
          <a:xfrm>
            <a:off x="2225615" y="2724641"/>
            <a:ext cx="8151962" cy="2901829"/>
            <a:chOff x="8586" y="2521107"/>
            <a:chExt cx="12183414" cy="4336893"/>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6146" y="4840446"/>
              <a:ext cx="3045854" cy="2017553"/>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6" y="4840446"/>
              <a:ext cx="3045853" cy="2017552"/>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0293" y="4840448"/>
              <a:ext cx="3045853" cy="2017552"/>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4440" y="4840446"/>
              <a:ext cx="3045853" cy="2017552"/>
            </a:xfrm>
            <a:prstGeom prst="rect">
              <a:avLst/>
            </a:prstGeom>
          </p:spPr>
        </p:pic>
        <p:sp>
          <p:nvSpPr>
            <p:cNvPr id="12" name="文本框 11"/>
            <p:cNvSpPr txBox="1"/>
            <p:nvPr/>
          </p:nvSpPr>
          <p:spPr>
            <a:xfrm>
              <a:off x="707868" y="4836833"/>
              <a:ext cx="9549933" cy="459984"/>
            </a:xfrm>
            <a:prstGeom prst="rect">
              <a:avLst/>
            </a:prstGeom>
            <a:noFill/>
          </p:spPr>
          <p:txBody>
            <a:bodyPr wrap="none" rtlCol="0">
              <a:spAutoFit/>
            </a:bodyPr>
            <a:lstStyle/>
            <a:p>
              <a:r>
                <a:rPr lang="en-US" altLang="zh-CN" sz="1400" dirty="0" smtClean="0"/>
                <a:t>Flow	</a:t>
              </a:r>
              <a:r>
                <a:rPr lang="en-US" altLang="zh-CN" sz="1400" dirty="0"/>
                <a:t>	</a:t>
              </a:r>
              <a:r>
                <a:rPr lang="en-US" altLang="zh-CN" sz="1400" dirty="0" smtClean="0"/>
                <a:t>    Direction		    Road	                          Cliff</a:t>
              </a:r>
              <a:endParaRPr lang="zh-CN" altLang="en-US" sz="1400" dirty="0"/>
            </a:p>
          </p:txBody>
        </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6146" y="2521108"/>
              <a:ext cx="3041561" cy="2014709"/>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6058" y="2521107"/>
              <a:ext cx="3045856" cy="2017554"/>
            </a:xfrm>
            <a:prstGeom prst="rect">
              <a:avLst/>
            </a:prstGeom>
          </p:spPr>
        </p:pic>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0202" y="2521107"/>
              <a:ext cx="3045856" cy="2017554"/>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934" y="2527564"/>
              <a:ext cx="3037268" cy="2011866"/>
            </a:xfrm>
            <a:prstGeom prst="rect">
              <a:avLst/>
            </a:prstGeom>
          </p:spPr>
        </p:pic>
        <p:sp>
          <p:nvSpPr>
            <p:cNvPr id="15" name="文本框 14"/>
            <p:cNvSpPr txBox="1"/>
            <p:nvPr/>
          </p:nvSpPr>
          <p:spPr>
            <a:xfrm>
              <a:off x="707868" y="2529384"/>
              <a:ext cx="10086579" cy="459984"/>
            </a:xfrm>
            <a:prstGeom prst="rect">
              <a:avLst/>
            </a:prstGeom>
            <a:noFill/>
          </p:spPr>
          <p:txBody>
            <a:bodyPr wrap="none" rtlCol="0">
              <a:spAutoFit/>
            </a:bodyPr>
            <a:lstStyle/>
            <a:p>
              <a:r>
                <a:rPr lang="en-US" altLang="zh-CN" sz="1400" dirty="0" smtClean="0"/>
                <a:t>Altitude		    Falling </a:t>
              </a:r>
              <a:r>
                <a:rPr lang="en-US" altLang="zh-CN" sz="1400" dirty="0" smtClean="0"/>
                <a:t>Rock</a:t>
              </a:r>
              <a:r>
                <a:rPr lang="en-US" altLang="zh-CN" sz="1400" dirty="0"/>
                <a:t>	</a:t>
              </a:r>
              <a:r>
                <a:rPr lang="en-US" altLang="zh-CN" sz="1400" dirty="0" smtClean="0"/>
                <a:t>   </a:t>
              </a:r>
              <a:r>
                <a:rPr lang="en-US" altLang="zh-CN" sz="1400" dirty="0" smtClean="0"/>
                <a:t>Terrace	                        Occlusion</a:t>
              </a:r>
              <a:endParaRPr lang="zh-CN" altLang="en-US" sz="1400" dirty="0"/>
            </a:p>
          </p:txBody>
        </p:sp>
      </p:grpSp>
    </p:spTree>
    <p:extLst>
      <p:ext uri="{BB962C8B-B14F-4D97-AF65-F5344CB8AC3E}">
        <p14:creationId xmlns:p14="http://schemas.microsoft.com/office/powerpoint/2010/main" val="2328218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5868890" cy="6858000"/>
          </a:xfrm>
          <a:prstGeom prst="rect">
            <a:avLst/>
          </a:prstGeom>
        </p:spPr>
      </p:pic>
      <p:pic>
        <p:nvPicPr>
          <p:cNvPr id="5" name="图片 4"/>
          <p:cNvPicPr>
            <a:picLocks noChangeAspect="1"/>
          </p:cNvPicPr>
          <p:nvPr/>
        </p:nvPicPr>
        <p:blipFill>
          <a:blip r:embed="rId3"/>
          <a:stretch>
            <a:fillRect/>
          </a:stretch>
        </p:blipFill>
        <p:spPr>
          <a:xfrm>
            <a:off x="7496355" y="0"/>
            <a:ext cx="5240996" cy="5553891"/>
          </a:xfrm>
          <a:prstGeom prst="rect">
            <a:avLst/>
          </a:prstGeom>
        </p:spPr>
      </p:pic>
    </p:spTree>
    <p:extLst>
      <p:ext uri="{BB962C8B-B14F-4D97-AF65-F5344CB8AC3E}">
        <p14:creationId xmlns:p14="http://schemas.microsoft.com/office/powerpoint/2010/main" val="3602017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97407" y="0"/>
            <a:ext cx="13386814" cy="6857999"/>
          </a:xfrm>
          <a:prstGeom prst="rect">
            <a:avLst/>
          </a:prstGeom>
        </p:spPr>
      </p:pic>
      <p:sp>
        <p:nvSpPr>
          <p:cNvPr id="2" name="标题 1"/>
          <p:cNvSpPr>
            <a:spLocks noGrp="1"/>
          </p:cNvSpPr>
          <p:nvPr>
            <p:ph type="title"/>
          </p:nvPr>
        </p:nvSpPr>
        <p:spPr>
          <a:xfrm>
            <a:off x="854513" y="401525"/>
            <a:ext cx="10515600" cy="1325563"/>
          </a:xfrm>
        </p:spPr>
        <p:txBody>
          <a:bodyPr>
            <a:normAutofit/>
          </a:bodyPr>
          <a:lstStyle/>
          <a:p>
            <a:r>
              <a:rPr lang="en-US" altLang="zh-CN" b="1" dirty="0" smtClean="0">
                <a:solidFill>
                  <a:schemeClr val="tx1">
                    <a:lumMod val="85000"/>
                    <a:lumOff val="15000"/>
                  </a:schemeClr>
                </a:solidFill>
              </a:rPr>
              <a:t>Cliff Tool</a:t>
            </a:r>
            <a:endParaRPr lang="zh-CN" altLang="en-US" b="1" dirty="0">
              <a:solidFill>
                <a:schemeClr val="tx1">
                  <a:lumMod val="85000"/>
                  <a:lumOff val="15000"/>
                </a:schemeClr>
              </a:solidFill>
            </a:endParaRPr>
          </a:p>
        </p:txBody>
      </p:sp>
      <p:sp>
        <p:nvSpPr>
          <p:cNvPr id="4" name="文本框 3"/>
          <p:cNvSpPr txBox="1"/>
          <p:nvPr/>
        </p:nvSpPr>
        <p:spPr>
          <a:xfrm>
            <a:off x="854513" y="1357756"/>
            <a:ext cx="2794355" cy="369332"/>
          </a:xfrm>
          <a:prstGeom prst="rect">
            <a:avLst/>
          </a:prstGeom>
          <a:noFill/>
        </p:spPr>
        <p:txBody>
          <a:bodyPr wrap="none" rtlCol="0">
            <a:spAutoFit/>
          </a:bodyPr>
          <a:lstStyle/>
          <a:p>
            <a:r>
              <a:rPr lang="en-US" altLang="zh-CN" b="1" dirty="0" smtClean="0">
                <a:solidFill>
                  <a:schemeClr val="accent2">
                    <a:lumMod val="75000"/>
                  </a:schemeClr>
                </a:solidFill>
              </a:rPr>
              <a:t>Extrude and </a:t>
            </a:r>
            <a:r>
              <a:rPr lang="en-US" altLang="zh-CN" b="1" dirty="0" err="1" smtClean="0">
                <a:solidFill>
                  <a:schemeClr val="accent2">
                    <a:lumMod val="75000"/>
                  </a:schemeClr>
                </a:solidFill>
              </a:rPr>
              <a:t>remesh</a:t>
            </a:r>
            <a:r>
              <a:rPr lang="en-US" altLang="zh-CN" b="1" dirty="0" smtClean="0">
                <a:solidFill>
                  <a:schemeClr val="accent2">
                    <a:lumMod val="75000"/>
                  </a:schemeClr>
                </a:solidFill>
              </a:rPr>
              <a:t> cliff</a:t>
            </a:r>
            <a:endParaRPr lang="zh-CN" altLang="en-US" b="1" dirty="0">
              <a:solidFill>
                <a:schemeClr val="accent2">
                  <a:lumMod val="75000"/>
                </a:schemeClr>
              </a:solidFill>
            </a:endParaRPr>
          </a:p>
        </p:txBody>
      </p:sp>
    </p:spTree>
    <p:extLst>
      <p:ext uri="{BB962C8B-B14F-4D97-AF65-F5344CB8AC3E}">
        <p14:creationId xmlns:p14="http://schemas.microsoft.com/office/powerpoint/2010/main" val="2737025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smtClean="0"/>
              <a:t>Cliff Toolset</a:t>
            </a:r>
            <a:endParaRPr lang="zh-CN" altLang="en-US" sz="3600" dirty="0"/>
          </a:p>
        </p:txBody>
      </p:sp>
      <p:sp>
        <p:nvSpPr>
          <p:cNvPr id="3" name="内容占位符 2"/>
          <p:cNvSpPr>
            <a:spLocks noGrp="1"/>
          </p:cNvSpPr>
          <p:nvPr>
            <p:ph idx="1"/>
          </p:nvPr>
        </p:nvSpPr>
        <p:spPr>
          <a:xfrm>
            <a:off x="2022567" y="1634041"/>
            <a:ext cx="9090910" cy="2659289"/>
          </a:xfrm>
        </p:spPr>
        <p:txBody>
          <a:bodyPr>
            <a:normAutofit/>
          </a:bodyPr>
          <a:lstStyle/>
          <a:p>
            <a:r>
              <a:rPr lang="en-US" altLang="zh-CN" sz="2000" dirty="0" smtClean="0"/>
              <a:t>Previous Tech</a:t>
            </a:r>
          </a:p>
          <a:p>
            <a:pPr lvl="1"/>
            <a:r>
              <a:rPr lang="en-US" altLang="zh-CN" sz="1600" dirty="0" smtClean="0"/>
              <a:t>Hand place rock</a:t>
            </a:r>
          </a:p>
          <a:p>
            <a:pPr lvl="1"/>
            <a:r>
              <a:rPr lang="en-US" altLang="zh-CN" sz="1600" dirty="0" smtClean="0"/>
              <a:t>Tri-planer mapping UV</a:t>
            </a:r>
            <a:r>
              <a:rPr lang="zh-CN" altLang="en-US" sz="1600" dirty="0" smtClean="0"/>
              <a:t>：</a:t>
            </a:r>
            <a:r>
              <a:rPr lang="en-US" altLang="zh-CN" sz="1600" dirty="0"/>
              <a:t>Depending on the angle of our normal, we blend 3 projections of the world position aligned to each of the x, y, z axis.</a:t>
            </a:r>
            <a:endParaRPr lang="zh-CN" altLang="en-US" sz="1600" dirty="0"/>
          </a:p>
        </p:txBody>
      </p:sp>
      <p:pic>
        <p:nvPicPr>
          <p:cNvPr id="5" name="图片 4"/>
          <p:cNvPicPr>
            <a:picLocks noChangeAspect="1"/>
          </p:cNvPicPr>
          <p:nvPr/>
        </p:nvPicPr>
        <p:blipFill>
          <a:blip r:embed="rId2"/>
          <a:stretch>
            <a:fillRect/>
          </a:stretch>
        </p:blipFill>
        <p:spPr>
          <a:xfrm>
            <a:off x="2363638" y="3043085"/>
            <a:ext cx="9828362" cy="3315122"/>
          </a:xfrm>
          <a:prstGeom prst="rect">
            <a:avLst/>
          </a:prstGeom>
        </p:spPr>
      </p:pic>
    </p:spTree>
    <p:extLst>
      <p:ext uri="{BB962C8B-B14F-4D97-AF65-F5344CB8AC3E}">
        <p14:creationId xmlns:p14="http://schemas.microsoft.com/office/powerpoint/2010/main" val="2689833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981075" y="-819150"/>
            <a:ext cx="14154150" cy="8496300"/>
          </a:xfrm>
          <a:prstGeom prst="rect">
            <a:avLst/>
          </a:prstGeom>
        </p:spPr>
      </p:pic>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
        <p:nvSpPr>
          <p:cNvPr id="5" name="文本框 4"/>
          <p:cNvSpPr txBox="1"/>
          <p:nvPr/>
        </p:nvSpPr>
        <p:spPr>
          <a:xfrm>
            <a:off x="1285336" y="767752"/>
            <a:ext cx="2520242" cy="923330"/>
          </a:xfrm>
          <a:prstGeom prst="rect">
            <a:avLst/>
          </a:prstGeom>
          <a:noFill/>
        </p:spPr>
        <p:txBody>
          <a:bodyPr wrap="none" rtlCol="0">
            <a:spAutoFit/>
          </a:bodyPr>
          <a:lstStyle/>
          <a:p>
            <a:r>
              <a:rPr lang="en-US" altLang="zh-CN" sz="5400" dirty="0" smtClean="0"/>
              <a:t>BEFORE</a:t>
            </a:r>
            <a:endParaRPr lang="zh-CN" altLang="en-US" sz="5400" dirty="0"/>
          </a:p>
        </p:txBody>
      </p:sp>
    </p:spTree>
    <p:extLst>
      <p:ext uri="{BB962C8B-B14F-4D97-AF65-F5344CB8AC3E}">
        <p14:creationId xmlns:p14="http://schemas.microsoft.com/office/powerpoint/2010/main" val="3290101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smtClean="0"/>
              <a:t>In this representation</a:t>
            </a:r>
            <a:endParaRPr lang="zh-CN" altLang="en-US" sz="3600" dirty="0"/>
          </a:p>
        </p:txBody>
      </p:sp>
      <p:sp>
        <p:nvSpPr>
          <p:cNvPr id="3" name="内容占位符 2"/>
          <p:cNvSpPr>
            <a:spLocks noGrp="1"/>
          </p:cNvSpPr>
          <p:nvPr>
            <p:ph idx="1"/>
          </p:nvPr>
        </p:nvSpPr>
        <p:spPr>
          <a:xfrm>
            <a:off x="2022567" y="1634041"/>
            <a:ext cx="10515600" cy="2659289"/>
          </a:xfrm>
        </p:spPr>
        <p:txBody>
          <a:bodyPr>
            <a:normAutofit/>
          </a:bodyPr>
          <a:lstStyle/>
          <a:p>
            <a:r>
              <a:rPr lang="en-US" altLang="zh-CN" sz="2000" dirty="0" smtClean="0"/>
              <a:t>Terrain </a:t>
            </a:r>
            <a:r>
              <a:rPr lang="en-US" altLang="zh-CN" sz="2000" dirty="0" smtClean="0"/>
              <a:t>FX </a:t>
            </a:r>
            <a:r>
              <a:rPr lang="en-US" altLang="zh-CN" sz="2000" dirty="0" smtClean="0"/>
              <a:t>- Houdini toolset</a:t>
            </a:r>
          </a:p>
          <a:p>
            <a:r>
              <a:rPr lang="en-US" altLang="zh-CN" sz="2000" dirty="0"/>
              <a:t>Cliff Tool - Houdini </a:t>
            </a:r>
            <a:r>
              <a:rPr lang="en-US" altLang="zh-CN" sz="2000" dirty="0" smtClean="0"/>
              <a:t>toolset</a:t>
            </a:r>
          </a:p>
          <a:p>
            <a:r>
              <a:rPr lang="en-US" altLang="zh-CN" sz="2000" dirty="0" smtClean="0"/>
              <a:t>Biome Generation Tool - Houdini toolset</a:t>
            </a:r>
          </a:p>
          <a:p>
            <a:r>
              <a:rPr lang="en-US" altLang="zh-CN" sz="2000" dirty="0" smtClean="0"/>
              <a:t>Landscape - Unreal </a:t>
            </a:r>
            <a:r>
              <a:rPr lang="en-US" altLang="zh-CN" sz="2000" dirty="0" smtClean="0"/>
              <a:t>Engine</a:t>
            </a:r>
            <a:endParaRPr lang="zh-CN" altLang="en-US" sz="2000" dirty="0"/>
          </a:p>
        </p:txBody>
      </p:sp>
      <p:sp>
        <p:nvSpPr>
          <p:cNvPr id="4" name="标题 1"/>
          <p:cNvSpPr txBox="1">
            <a:spLocks/>
          </p:cNvSpPr>
          <p:nvPr/>
        </p:nvSpPr>
        <p:spPr>
          <a:xfrm>
            <a:off x="2022567" y="37437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t>Not in this representation</a:t>
            </a:r>
            <a:endParaRPr lang="zh-CN" altLang="en-US" sz="3600" dirty="0"/>
          </a:p>
        </p:txBody>
      </p:sp>
      <p:sp>
        <p:nvSpPr>
          <p:cNvPr id="5" name="内容占位符 2"/>
          <p:cNvSpPr txBox="1">
            <a:spLocks/>
          </p:cNvSpPr>
          <p:nvPr/>
        </p:nvSpPr>
        <p:spPr>
          <a:xfrm>
            <a:off x="2022567" y="4816448"/>
            <a:ext cx="10515600" cy="26592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t>Rendering/Shading Tech</a:t>
            </a:r>
          </a:p>
          <a:p>
            <a:r>
              <a:rPr lang="en-US" altLang="zh-CN" sz="2000" dirty="0" smtClean="0"/>
              <a:t>Engine Basic </a:t>
            </a:r>
            <a:r>
              <a:rPr lang="en-US" altLang="zh-CN" sz="2000" dirty="0" smtClean="0"/>
              <a:t>Algorithm</a:t>
            </a:r>
          </a:p>
          <a:p>
            <a:r>
              <a:rPr lang="en-US" altLang="zh-CN" sz="2000" dirty="0" smtClean="0"/>
              <a:t>Digital Content</a:t>
            </a:r>
            <a:endParaRPr lang="en-US" altLang="zh-CN" sz="2000" dirty="0" smtClean="0"/>
          </a:p>
        </p:txBody>
      </p:sp>
    </p:spTree>
    <p:extLst>
      <p:ext uri="{BB962C8B-B14F-4D97-AF65-F5344CB8AC3E}">
        <p14:creationId xmlns:p14="http://schemas.microsoft.com/office/powerpoint/2010/main" val="404644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009650" y="-828675"/>
            <a:ext cx="14211300" cy="8515350"/>
          </a:xfrm>
          <a:prstGeom prst="rect">
            <a:avLst/>
          </a:prstGeom>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文本框 4"/>
          <p:cNvSpPr txBox="1"/>
          <p:nvPr/>
        </p:nvSpPr>
        <p:spPr>
          <a:xfrm>
            <a:off x="1285336" y="767752"/>
            <a:ext cx="2061783" cy="923330"/>
          </a:xfrm>
          <a:prstGeom prst="rect">
            <a:avLst/>
          </a:prstGeom>
          <a:noFill/>
        </p:spPr>
        <p:txBody>
          <a:bodyPr wrap="none" rtlCol="0">
            <a:spAutoFit/>
          </a:bodyPr>
          <a:lstStyle/>
          <a:p>
            <a:r>
              <a:rPr lang="en-US" altLang="zh-CN" sz="5400" dirty="0" smtClean="0"/>
              <a:t>AFTER</a:t>
            </a:r>
            <a:endParaRPr lang="zh-CN" altLang="en-US" sz="5400" dirty="0"/>
          </a:p>
        </p:txBody>
      </p:sp>
    </p:spTree>
    <p:extLst>
      <p:ext uri="{BB962C8B-B14F-4D97-AF65-F5344CB8AC3E}">
        <p14:creationId xmlns:p14="http://schemas.microsoft.com/office/powerpoint/2010/main" val="2707692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Cliff </a:t>
            </a:r>
            <a:r>
              <a:rPr lang="en-US" altLang="zh-CN" sz="3600" dirty="0" smtClean="0"/>
              <a:t>Tool</a:t>
            </a:r>
            <a:endParaRPr lang="zh-CN" altLang="en-US" sz="3600" dirty="0"/>
          </a:p>
        </p:txBody>
      </p:sp>
      <p:pic>
        <p:nvPicPr>
          <p:cNvPr id="3" name="图片 2"/>
          <p:cNvPicPr>
            <a:picLocks noChangeAspect="1"/>
          </p:cNvPicPr>
          <p:nvPr/>
        </p:nvPicPr>
        <p:blipFill>
          <a:blip r:embed="rId2"/>
          <a:stretch>
            <a:fillRect/>
          </a:stretch>
        </p:blipFill>
        <p:spPr>
          <a:xfrm>
            <a:off x="2400635" y="2269059"/>
            <a:ext cx="5314951" cy="3562819"/>
          </a:xfrm>
          <a:prstGeom prst="rect">
            <a:avLst/>
          </a:prstGeom>
        </p:spPr>
      </p:pic>
      <p:pic>
        <p:nvPicPr>
          <p:cNvPr id="4" name="图片 3"/>
          <p:cNvPicPr>
            <a:picLocks noChangeAspect="1"/>
          </p:cNvPicPr>
          <p:nvPr/>
        </p:nvPicPr>
        <p:blipFill>
          <a:blip r:embed="rId3"/>
          <a:stretch>
            <a:fillRect/>
          </a:stretch>
        </p:blipFill>
        <p:spPr>
          <a:xfrm>
            <a:off x="6142008" y="4278036"/>
            <a:ext cx="4413233" cy="1553842"/>
          </a:xfrm>
          <a:prstGeom prst="rect">
            <a:avLst/>
          </a:prstGeom>
        </p:spPr>
      </p:pic>
      <p:sp>
        <p:nvSpPr>
          <p:cNvPr id="5" name="内容占位符 2"/>
          <p:cNvSpPr>
            <a:spLocks noGrp="1"/>
          </p:cNvSpPr>
          <p:nvPr>
            <p:ph idx="1"/>
          </p:nvPr>
        </p:nvSpPr>
        <p:spPr>
          <a:xfrm>
            <a:off x="2022567" y="1634041"/>
            <a:ext cx="10515600" cy="2659289"/>
          </a:xfrm>
        </p:spPr>
        <p:txBody>
          <a:bodyPr>
            <a:normAutofit/>
          </a:bodyPr>
          <a:lstStyle/>
          <a:p>
            <a:r>
              <a:rPr lang="en-US" altLang="zh-CN" sz="2000" dirty="0" smtClean="0"/>
              <a:t>Use slope mask as input, convert to mesh and record point mask value(0~1)</a:t>
            </a:r>
            <a:endParaRPr lang="zh-CN" altLang="en-US" sz="2000" dirty="0"/>
          </a:p>
        </p:txBody>
      </p:sp>
    </p:spTree>
    <p:extLst>
      <p:ext uri="{BB962C8B-B14F-4D97-AF65-F5344CB8AC3E}">
        <p14:creationId xmlns:p14="http://schemas.microsoft.com/office/powerpoint/2010/main" val="3724077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Cliff </a:t>
            </a:r>
            <a:r>
              <a:rPr lang="en-US" altLang="zh-CN" sz="3600" dirty="0" smtClean="0"/>
              <a:t>Tool</a:t>
            </a:r>
            <a:endParaRPr lang="zh-CN" altLang="en-US" sz="3600" dirty="0"/>
          </a:p>
        </p:txBody>
      </p:sp>
      <p:sp>
        <p:nvSpPr>
          <p:cNvPr id="5" name="内容占位符 2"/>
          <p:cNvSpPr>
            <a:spLocks noGrp="1"/>
          </p:cNvSpPr>
          <p:nvPr>
            <p:ph idx="1"/>
          </p:nvPr>
        </p:nvSpPr>
        <p:spPr>
          <a:xfrm>
            <a:off x="2022567" y="1634041"/>
            <a:ext cx="10515600" cy="2659289"/>
          </a:xfrm>
        </p:spPr>
        <p:txBody>
          <a:bodyPr>
            <a:normAutofit/>
          </a:bodyPr>
          <a:lstStyle/>
          <a:p>
            <a:r>
              <a:rPr lang="en-US" altLang="zh-CN" sz="2000" dirty="0" err="1" smtClean="0"/>
              <a:t>Remesh</a:t>
            </a:r>
            <a:r>
              <a:rPr lang="en-US" altLang="zh-CN" sz="2000" dirty="0" smtClean="0"/>
              <a:t>, convert stretch quads to uniform triangles</a:t>
            </a:r>
            <a:endParaRPr lang="zh-CN" altLang="en-US" sz="2000" dirty="0"/>
          </a:p>
        </p:txBody>
      </p:sp>
      <p:pic>
        <p:nvPicPr>
          <p:cNvPr id="6" name="图片 5"/>
          <p:cNvPicPr>
            <a:picLocks noChangeAspect="1"/>
          </p:cNvPicPr>
          <p:nvPr/>
        </p:nvPicPr>
        <p:blipFill>
          <a:blip r:embed="rId2"/>
          <a:stretch>
            <a:fillRect/>
          </a:stretch>
        </p:blipFill>
        <p:spPr>
          <a:xfrm>
            <a:off x="2365463" y="2122064"/>
            <a:ext cx="5578720" cy="3739633"/>
          </a:xfrm>
          <a:prstGeom prst="rect">
            <a:avLst/>
          </a:prstGeom>
        </p:spPr>
      </p:pic>
      <p:pic>
        <p:nvPicPr>
          <p:cNvPr id="7" name="图片 6"/>
          <p:cNvPicPr>
            <a:picLocks noChangeAspect="1"/>
          </p:cNvPicPr>
          <p:nvPr/>
        </p:nvPicPr>
        <p:blipFill>
          <a:blip r:embed="rId3"/>
          <a:stretch>
            <a:fillRect/>
          </a:stretch>
        </p:blipFill>
        <p:spPr>
          <a:xfrm>
            <a:off x="8155198" y="2122064"/>
            <a:ext cx="1981115" cy="1973158"/>
          </a:xfrm>
          <a:prstGeom prst="rect">
            <a:avLst/>
          </a:prstGeom>
        </p:spPr>
      </p:pic>
      <p:pic>
        <p:nvPicPr>
          <p:cNvPr id="8" name="图片 7"/>
          <p:cNvPicPr>
            <a:picLocks noChangeAspect="1"/>
          </p:cNvPicPr>
          <p:nvPr/>
        </p:nvPicPr>
        <p:blipFill>
          <a:blip r:embed="rId4"/>
          <a:stretch>
            <a:fillRect/>
          </a:stretch>
        </p:blipFill>
        <p:spPr>
          <a:xfrm>
            <a:off x="7548091" y="4272325"/>
            <a:ext cx="2011805" cy="1972203"/>
          </a:xfrm>
          <a:prstGeom prst="rect">
            <a:avLst/>
          </a:prstGeom>
        </p:spPr>
      </p:pic>
      <p:sp>
        <p:nvSpPr>
          <p:cNvPr id="9" name="椭圆 8"/>
          <p:cNvSpPr/>
          <p:nvPr/>
        </p:nvSpPr>
        <p:spPr>
          <a:xfrm>
            <a:off x="6119779" y="3114468"/>
            <a:ext cx="211015" cy="21101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9" idx="6"/>
          </p:cNvCxnSpPr>
          <p:nvPr/>
        </p:nvCxnSpPr>
        <p:spPr>
          <a:xfrm flipV="1">
            <a:off x="6330794" y="2472301"/>
            <a:ext cx="1916723" cy="7476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8553994" y="3466160"/>
            <a:ext cx="537585" cy="90844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624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Cliff </a:t>
            </a:r>
            <a:r>
              <a:rPr lang="en-US" altLang="zh-CN" sz="3600" dirty="0" smtClean="0"/>
              <a:t>Tool</a:t>
            </a:r>
            <a:endParaRPr lang="zh-CN" altLang="en-US" sz="3600" dirty="0"/>
          </a:p>
        </p:txBody>
      </p:sp>
      <p:sp>
        <p:nvSpPr>
          <p:cNvPr id="5" name="内容占位符 2"/>
          <p:cNvSpPr>
            <a:spLocks noGrp="1"/>
          </p:cNvSpPr>
          <p:nvPr>
            <p:ph idx="1"/>
          </p:nvPr>
        </p:nvSpPr>
        <p:spPr>
          <a:xfrm>
            <a:off x="2022567" y="1634041"/>
            <a:ext cx="10515600" cy="2659289"/>
          </a:xfrm>
        </p:spPr>
        <p:txBody>
          <a:bodyPr>
            <a:normAutofit/>
          </a:bodyPr>
          <a:lstStyle/>
          <a:p>
            <a:r>
              <a:rPr lang="en-US" altLang="zh-CN" sz="2000" dirty="0" smtClean="0"/>
              <a:t>Calculate horizontal lines according </a:t>
            </a:r>
            <a:r>
              <a:rPr lang="en-US" altLang="zh-CN" sz="2000" dirty="0" err="1" smtClean="0"/>
              <a:t>P.y</a:t>
            </a:r>
            <a:r>
              <a:rPr lang="en-US" altLang="zh-CN" sz="2000" dirty="0" smtClean="0"/>
              <a:t>, use noise to split in two groups</a:t>
            </a:r>
            <a:endParaRPr lang="zh-CN" altLang="en-US" sz="2000" dirty="0"/>
          </a:p>
        </p:txBody>
      </p:sp>
      <p:pic>
        <p:nvPicPr>
          <p:cNvPr id="3" name="图片 2"/>
          <p:cNvPicPr>
            <a:picLocks noChangeAspect="1"/>
          </p:cNvPicPr>
          <p:nvPr/>
        </p:nvPicPr>
        <p:blipFill>
          <a:blip r:embed="rId2"/>
          <a:stretch>
            <a:fillRect/>
          </a:stretch>
        </p:blipFill>
        <p:spPr>
          <a:xfrm>
            <a:off x="2341745" y="2355557"/>
            <a:ext cx="4163158" cy="2790727"/>
          </a:xfrm>
          <a:prstGeom prst="rect">
            <a:avLst/>
          </a:prstGeom>
        </p:spPr>
      </p:pic>
      <p:pic>
        <p:nvPicPr>
          <p:cNvPr id="4" name="图片 3"/>
          <p:cNvPicPr>
            <a:picLocks noChangeAspect="1"/>
          </p:cNvPicPr>
          <p:nvPr/>
        </p:nvPicPr>
        <p:blipFill>
          <a:blip r:embed="rId3"/>
          <a:stretch>
            <a:fillRect/>
          </a:stretch>
        </p:blipFill>
        <p:spPr>
          <a:xfrm>
            <a:off x="6718364" y="2355558"/>
            <a:ext cx="4143127" cy="2777300"/>
          </a:xfrm>
          <a:prstGeom prst="rect">
            <a:avLst/>
          </a:prstGeom>
        </p:spPr>
      </p:pic>
      <p:sp>
        <p:nvSpPr>
          <p:cNvPr id="10" name="文本框 9"/>
          <p:cNvSpPr txBox="1"/>
          <p:nvPr/>
        </p:nvSpPr>
        <p:spPr>
          <a:xfrm>
            <a:off x="6297285" y="3327640"/>
            <a:ext cx="628698" cy="1015663"/>
          </a:xfrm>
          <a:prstGeom prst="rect">
            <a:avLst/>
          </a:prstGeom>
          <a:noFill/>
        </p:spPr>
        <p:txBody>
          <a:bodyPr wrap="none" rtlCol="0">
            <a:spAutoFit/>
          </a:bodyPr>
          <a:lstStyle/>
          <a:p>
            <a:r>
              <a:rPr lang="en-US" altLang="zh-CN" sz="6000" dirty="0" smtClean="0"/>
              <a:t>X</a:t>
            </a:r>
            <a:endParaRPr lang="zh-CN" altLang="en-US" sz="6000" dirty="0"/>
          </a:p>
        </p:txBody>
      </p:sp>
    </p:spTree>
    <p:extLst>
      <p:ext uri="{BB962C8B-B14F-4D97-AF65-F5344CB8AC3E}">
        <p14:creationId xmlns:p14="http://schemas.microsoft.com/office/powerpoint/2010/main" val="2248894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Cliff </a:t>
            </a:r>
            <a:r>
              <a:rPr lang="en-US" altLang="zh-CN" sz="3600" dirty="0" smtClean="0"/>
              <a:t>Tool</a:t>
            </a:r>
            <a:endParaRPr lang="zh-CN" altLang="en-US" sz="3600" dirty="0"/>
          </a:p>
        </p:txBody>
      </p:sp>
      <p:sp>
        <p:nvSpPr>
          <p:cNvPr id="5" name="内容占位符 2"/>
          <p:cNvSpPr>
            <a:spLocks noGrp="1"/>
          </p:cNvSpPr>
          <p:nvPr>
            <p:ph idx="1"/>
          </p:nvPr>
        </p:nvSpPr>
        <p:spPr>
          <a:xfrm>
            <a:off x="2022567" y="1634041"/>
            <a:ext cx="9354679" cy="2659289"/>
          </a:xfrm>
        </p:spPr>
        <p:txBody>
          <a:bodyPr>
            <a:normAutofit/>
          </a:bodyPr>
          <a:lstStyle/>
          <a:p>
            <a:r>
              <a:rPr lang="en-US" altLang="zh-CN" sz="2000" dirty="0" smtClean="0"/>
              <a:t>Offset one group’s </a:t>
            </a:r>
            <a:r>
              <a:rPr lang="en-US" altLang="zh-CN" sz="2000" dirty="0"/>
              <a:t>strata</a:t>
            </a:r>
            <a:r>
              <a:rPr lang="en-US" altLang="zh-CN" sz="2000" dirty="0" smtClean="0"/>
              <a:t>, each </a:t>
            </a:r>
            <a:r>
              <a:rPr lang="en-US" altLang="zh-CN" sz="2000" dirty="0"/>
              <a:t>strata has a random thickness and it assign a strata ID to each slice </a:t>
            </a:r>
            <a:endParaRPr lang="zh-CN" altLang="en-US" sz="2000" dirty="0"/>
          </a:p>
        </p:txBody>
      </p:sp>
      <p:pic>
        <p:nvPicPr>
          <p:cNvPr id="6" name="图片 5"/>
          <p:cNvPicPr>
            <a:picLocks noChangeAspect="1"/>
          </p:cNvPicPr>
          <p:nvPr/>
        </p:nvPicPr>
        <p:blipFill>
          <a:blip r:embed="rId2"/>
          <a:stretch>
            <a:fillRect/>
          </a:stretch>
        </p:blipFill>
        <p:spPr>
          <a:xfrm>
            <a:off x="2304485" y="2429418"/>
            <a:ext cx="6009543" cy="4028431"/>
          </a:xfrm>
          <a:prstGeom prst="rect">
            <a:avLst/>
          </a:prstGeom>
        </p:spPr>
      </p:pic>
      <p:pic>
        <p:nvPicPr>
          <p:cNvPr id="7" name="图片 6"/>
          <p:cNvPicPr>
            <a:picLocks noChangeAspect="1"/>
          </p:cNvPicPr>
          <p:nvPr/>
        </p:nvPicPr>
        <p:blipFill>
          <a:blip r:embed="rId3"/>
          <a:stretch>
            <a:fillRect/>
          </a:stretch>
        </p:blipFill>
        <p:spPr>
          <a:xfrm>
            <a:off x="5469830" y="4092166"/>
            <a:ext cx="5276850" cy="1295400"/>
          </a:xfrm>
          <a:prstGeom prst="rect">
            <a:avLst/>
          </a:prstGeom>
        </p:spPr>
      </p:pic>
      <p:pic>
        <p:nvPicPr>
          <p:cNvPr id="8" name="图片 7"/>
          <p:cNvPicPr>
            <a:picLocks noChangeAspect="1"/>
          </p:cNvPicPr>
          <p:nvPr/>
        </p:nvPicPr>
        <p:blipFill>
          <a:blip r:embed="rId4"/>
          <a:stretch>
            <a:fillRect/>
          </a:stretch>
        </p:blipFill>
        <p:spPr>
          <a:xfrm>
            <a:off x="5469830" y="5576399"/>
            <a:ext cx="4800600" cy="657225"/>
          </a:xfrm>
          <a:prstGeom prst="rect">
            <a:avLst/>
          </a:prstGeom>
        </p:spPr>
      </p:pic>
    </p:spTree>
    <p:extLst>
      <p:ext uri="{BB962C8B-B14F-4D97-AF65-F5344CB8AC3E}">
        <p14:creationId xmlns:p14="http://schemas.microsoft.com/office/powerpoint/2010/main" val="2330906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Cliff </a:t>
            </a:r>
            <a:r>
              <a:rPr lang="en-US" altLang="zh-CN" sz="3600" dirty="0" smtClean="0"/>
              <a:t>Tool</a:t>
            </a:r>
            <a:endParaRPr lang="zh-CN" altLang="en-US" sz="3600" dirty="0"/>
          </a:p>
        </p:txBody>
      </p:sp>
      <p:sp>
        <p:nvSpPr>
          <p:cNvPr id="5" name="内容占位符 2"/>
          <p:cNvSpPr>
            <a:spLocks noGrp="1"/>
          </p:cNvSpPr>
          <p:nvPr>
            <p:ph idx="1"/>
          </p:nvPr>
        </p:nvSpPr>
        <p:spPr>
          <a:xfrm>
            <a:off x="2022567" y="1634041"/>
            <a:ext cx="9021525" cy="2659289"/>
          </a:xfrm>
        </p:spPr>
        <p:txBody>
          <a:bodyPr>
            <a:normAutofit/>
          </a:bodyPr>
          <a:lstStyle/>
          <a:p>
            <a:r>
              <a:rPr lang="en-US" altLang="zh-CN" sz="2000" dirty="0" smtClean="0"/>
              <a:t>Break up and traversing each strata, delete useless strata according to area, poly extrude at random thickness and </a:t>
            </a:r>
            <a:r>
              <a:rPr lang="en-US" altLang="zh-CN" sz="2000" dirty="0" smtClean="0"/>
              <a:t>use </a:t>
            </a:r>
            <a:r>
              <a:rPr lang="en-US" altLang="zh-CN" sz="2000" dirty="0" err="1" smtClean="0"/>
              <a:t>SOP_autoUV</a:t>
            </a:r>
            <a:r>
              <a:rPr lang="en-US" altLang="zh-CN" sz="2000" dirty="0" smtClean="0"/>
              <a:t>(Game Development Toolset) .</a:t>
            </a:r>
            <a:endParaRPr lang="zh-CN" altLang="en-US" sz="2000" dirty="0"/>
          </a:p>
        </p:txBody>
      </p:sp>
      <p:pic>
        <p:nvPicPr>
          <p:cNvPr id="3" name="图片 2"/>
          <p:cNvPicPr>
            <a:picLocks noChangeAspect="1"/>
          </p:cNvPicPr>
          <p:nvPr/>
        </p:nvPicPr>
        <p:blipFill>
          <a:blip r:embed="rId2"/>
          <a:stretch>
            <a:fillRect/>
          </a:stretch>
        </p:blipFill>
        <p:spPr>
          <a:xfrm>
            <a:off x="7394765" y="2467155"/>
            <a:ext cx="3191692" cy="3956494"/>
          </a:xfrm>
          <a:prstGeom prst="rect">
            <a:avLst/>
          </a:prstGeom>
        </p:spPr>
      </p:pic>
      <p:pic>
        <p:nvPicPr>
          <p:cNvPr id="4" name="图片 3"/>
          <p:cNvPicPr>
            <a:picLocks noChangeAspect="1"/>
          </p:cNvPicPr>
          <p:nvPr/>
        </p:nvPicPr>
        <p:blipFill>
          <a:blip r:embed="rId3"/>
          <a:stretch>
            <a:fillRect/>
          </a:stretch>
        </p:blipFill>
        <p:spPr>
          <a:xfrm>
            <a:off x="2338736" y="2956222"/>
            <a:ext cx="4598395" cy="3467427"/>
          </a:xfrm>
          <a:prstGeom prst="rect">
            <a:avLst/>
          </a:prstGeom>
        </p:spPr>
      </p:pic>
    </p:spTree>
    <p:extLst>
      <p:ext uri="{BB962C8B-B14F-4D97-AF65-F5344CB8AC3E}">
        <p14:creationId xmlns:p14="http://schemas.microsoft.com/office/powerpoint/2010/main" val="1384128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Cliff </a:t>
            </a:r>
            <a:r>
              <a:rPr lang="en-US" altLang="zh-CN" sz="3600" dirty="0" smtClean="0"/>
              <a:t>Tool</a:t>
            </a:r>
            <a:endParaRPr lang="zh-CN" altLang="en-US" sz="3600" dirty="0"/>
          </a:p>
        </p:txBody>
      </p:sp>
      <p:sp>
        <p:nvSpPr>
          <p:cNvPr id="5" name="内容占位符 2"/>
          <p:cNvSpPr>
            <a:spLocks noGrp="1"/>
          </p:cNvSpPr>
          <p:nvPr>
            <p:ph idx="1"/>
          </p:nvPr>
        </p:nvSpPr>
        <p:spPr>
          <a:xfrm>
            <a:off x="2022567" y="1634041"/>
            <a:ext cx="8827141" cy="2659289"/>
          </a:xfrm>
        </p:spPr>
        <p:txBody>
          <a:bodyPr>
            <a:normAutofit/>
          </a:bodyPr>
          <a:lstStyle/>
          <a:p>
            <a:r>
              <a:rPr lang="en-US" altLang="zh-CN" sz="2000" dirty="0" smtClean="0"/>
              <a:t>Calculate crumbled rock layer, scattered on the erosion surfaces</a:t>
            </a:r>
            <a:endParaRPr lang="zh-CN" altLang="en-US" sz="2000" dirty="0"/>
          </a:p>
        </p:txBody>
      </p:sp>
      <p:pic>
        <p:nvPicPr>
          <p:cNvPr id="6" name="图片 5"/>
          <p:cNvPicPr>
            <a:picLocks noChangeAspect="1"/>
          </p:cNvPicPr>
          <p:nvPr/>
        </p:nvPicPr>
        <p:blipFill>
          <a:blip r:embed="rId2"/>
          <a:stretch>
            <a:fillRect/>
          </a:stretch>
        </p:blipFill>
        <p:spPr>
          <a:xfrm>
            <a:off x="6599874" y="2264804"/>
            <a:ext cx="4156072" cy="3204343"/>
          </a:xfrm>
          <a:prstGeom prst="rect">
            <a:avLst/>
          </a:prstGeom>
        </p:spPr>
      </p:pic>
      <p:pic>
        <p:nvPicPr>
          <p:cNvPr id="7" name="图片 6"/>
          <p:cNvPicPr>
            <a:picLocks noChangeAspect="1"/>
          </p:cNvPicPr>
          <p:nvPr/>
        </p:nvPicPr>
        <p:blipFill>
          <a:blip r:embed="rId3"/>
          <a:stretch>
            <a:fillRect/>
          </a:stretch>
        </p:blipFill>
        <p:spPr>
          <a:xfrm>
            <a:off x="2350372" y="2264804"/>
            <a:ext cx="4249502" cy="3204343"/>
          </a:xfrm>
          <a:prstGeom prst="rect">
            <a:avLst/>
          </a:prstGeom>
        </p:spPr>
      </p:pic>
    </p:spTree>
    <p:extLst>
      <p:ext uri="{BB962C8B-B14F-4D97-AF65-F5344CB8AC3E}">
        <p14:creationId xmlns:p14="http://schemas.microsoft.com/office/powerpoint/2010/main" val="700438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01144" y="1448969"/>
            <a:ext cx="4459498" cy="3362691"/>
          </a:xfrm>
          <a:prstGeom prst="rect">
            <a:avLst/>
          </a:prstGeom>
        </p:spPr>
      </p:pic>
      <p:sp>
        <p:nvSpPr>
          <p:cNvPr id="2" name="标题 1"/>
          <p:cNvSpPr>
            <a:spLocks noGrp="1"/>
          </p:cNvSpPr>
          <p:nvPr>
            <p:ph type="title"/>
          </p:nvPr>
        </p:nvSpPr>
        <p:spPr>
          <a:xfrm>
            <a:off x="2022567" y="565427"/>
            <a:ext cx="10515600" cy="1325563"/>
          </a:xfrm>
        </p:spPr>
        <p:txBody>
          <a:bodyPr/>
          <a:lstStyle/>
          <a:p>
            <a:r>
              <a:rPr lang="en-US" altLang="zh-CN" sz="3600" dirty="0"/>
              <a:t>Cliff </a:t>
            </a:r>
            <a:r>
              <a:rPr lang="en-US" altLang="zh-CN" sz="3600" dirty="0" smtClean="0"/>
              <a:t>Tool</a:t>
            </a:r>
            <a:endParaRPr lang="zh-CN" altLang="en-US" sz="3600" dirty="0"/>
          </a:p>
        </p:txBody>
      </p:sp>
      <p:sp>
        <p:nvSpPr>
          <p:cNvPr id="5" name="内容占位符 2"/>
          <p:cNvSpPr>
            <a:spLocks noGrp="1"/>
          </p:cNvSpPr>
          <p:nvPr>
            <p:ph idx="1"/>
          </p:nvPr>
        </p:nvSpPr>
        <p:spPr>
          <a:xfrm>
            <a:off x="2022567" y="1634041"/>
            <a:ext cx="8827141" cy="2659289"/>
          </a:xfrm>
        </p:spPr>
        <p:txBody>
          <a:bodyPr>
            <a:normAutofit/>
          </a:bodyPr>
          <a:lstStyle/>
          <a:p>
            <a:r>
              <a:rPr lang="en-US" altLang="zh-CN" sz="2000" dirty="0" smtClean="0"/>
              <a:t>Export to UE4</a:t>
            </a:r>
            <a:endParaRPr lang="zh-CN" altLang="en-US" sz="2000" dirty="0"/>
          </a:p>
        </p:txBody>
      </p:sp>
      <p:pic>
        <p:nvPicPr>
          <p:cNvPr id="3" name="图片 2"/>
          <p:cNvPicPr>
            <a:picLocks noChangeAspect="1"/>
          </p:cNvPicPr>
          <p:nvPr/>
        </p:nvPicPr>
        <p:blipFill>
          <a:blip r:embed="rId3"/>
          <a:stretch>
            <a:fillRect/>
          </a:stretch>
        </p:blipFill>
        <p:spPr>
          <a:xfrm>
            <a:off x="4717001" y="2360003"/>
            <a:ext cx="4459497" cy="3362691"/>
          </a:xfrm>
          <a:prstGeom prst="rect">
            <a:avLst/>
          </a:prstGeom>
        </p:spPr>
      </p:pic>
      <p:pic>
        <p:nvPicPr>
          <p:cNvPr id="8" name="图片 7"/>
          <p:cNvPicPr>
            <a:picLocks noChangeAspect="1"/>
          </p:cNvPicPr>
          <p:nvPr/>
        </p:nvPicPr>
        <p:blipFill>
          <a:blip r:embed="rId4"/>
          <a:stretch>
            <a:fillRect/>
          </a:stretch>
        </p:blipFill>
        <p:spPr>
          <a:xfrm>
            <a:off x="1964981" y="3063405"/>
            <a:ext cx="4471156" cy="3371482"/>
          </a:xfrm>
          <a:prstGeom prst="rect">
            <a:avLst/>
          </a:prstGeom>
        </p:spPr>
      </p:pic>
      <p:sp>
        <p:nvSpPr>
          <p:cNvPr id="9" name="文本框 8"/>
          <p:cNvSpPr txBox="1"/>
          <p:nvPr/>
        </p:nvSpPr>
        <p:spPr>
          <a:xfrm>
            <a:off x="2233501" y="3320354"/>
            <a:ext cx="1146468" cy="369332"/>
          </a:xfrm>
          <a:prstGeom prst="rect">
            <a:avLst/>
          </a:prstGeom>
          <a:noFill/>
        </p:spPr>
        <p:txBody>
          <a:bodyPr wrap="none" rtlCol="0">
            <a:spAutoFit/>
          </a:bodyPr>
          <a:lstStyle/>
          <a:p>
            <a:r>
              <a:rPr lang="en-US" altLang="zh-CN" dirty="0" smtClean="0"/>
              <a:t>Cliff Mask</a:t>
            </a:r>
            <a:endParaRPr lang="zh-CN" altLang="en-US" dirty="0"/>
          </a:p>
        </p:txBody>
      </p:sp>
      <p:sp>
        <p:nvSpPr>
          <p:cNvPr id="10" name="文本框 9"/>
          <p:cNvSpPr txBox="1"/>
          <p:nvPr/>
        </p:nvSpPr>
        <p:spPr>
          <a:xfrm>
            <a:off x="4956220" y="2539587"/>
            <a:ext cx="2571538" cy="369332"/>
          </a:xfrm>
          <a:prstGeom prst="rect">
            <a:avLst/>
          </a:prstGeom>
          <a:noFill/>
        </p:spPr>
        <p:txBody>
          <a:bodyPr wrap="none" rtlCol="0">
            <a:spAutoFit/>
          </a:bodyPr>
          <a:lstStyle/>
          <a:p>
            <a:r>
              <a:rPr lang="en-US" altLang="zh-CN" dirty="0" smtClean="0"/>
              <a:t>Geometry(with collision)</a:t>
            </a:r>
            <a:endParaRPr lang="zh-CN" altLang="en-US" dirty="0"/>
          </a:p>
        </p:txBody>
      </p:sp>
      <p:sp>
        <p:nvSpPr>
          <p:cNvPr id="11" name="文本框 10"/>
          <p:cNvSpPr txBox="1"/>
          <p:nvPr/>
        </p:nvSpPr>
        <p:spPr>
          <a:xfrm>
            <a:off x="6920628" y="1639331"/>
            <a:ext cx="2735044" cy="369332"/>
          </a:xfrm>
          <a:prstGeom prst="rect">
            <a:avLst/>
          </a:prstGeom>
          <a:noFill/>
        </p:spPr>
        <p:txBody>
          <a:bodyPr wrap="none" rtlCol="0">
            <a:spAutoFit/>
          </a:bodyPr>
          <a:lstStyle/>
          <a:p>
            <a:r>
              <a:rPr lang="en-US" altLang="zh-CN" dirty="0" smtClean="0"/>
              <a:t>Entities point cloud(rocks)</a:t>
            </a:r>
            <a:endParaRPr lang="zh-CN" altLang="en-US" dirty="0"/>
          </a:p>
        </p:txBody>
      </p:sp>
    </p:spTree>
    <p:extLst>
      <p:ext uri="{BB962C8B-B14F-4D97-AF65-F5344CB8AC3E}">
        <p14:creationId xmlns:p14="http://schemas.microsoft.com/office/powerpoint/2010/main" val="3514874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68" y="0"/>
            <a:ext cx="12904839" cy="6858000"/>
          </a:xfrm>
          <a:prstGeom prst="rect">
            <a:avLst/>
          </a:prstGeom>
        </p:spPr>
      </p:pic>
      <p:sp>
        <p:nvSpPr>
          <p:cNvPr id="2" name="标题 1"/>
          <p:cNvSpPr>
            <a:spLocks noGrp="1"/>
          </p:cNvSpPr>
          <p:nvPr>
            <p:ph type="title"/>
          </p:nvPr>
        </p:nvSpPr>
        <p:spPr>
          <a:xfrm>
            <a:off x="854513" y="401525"/>
            <a:ext cx="10515600" cy="1325563"/>
          </a:xfrm>
        </p:spPr>
        <p:txBody>
          <a:bodyPr>
            <a:normAutofit/>
          </a:bodyPr>
          <a:lstStyle/>
          <a:p>
            <a:r>
              <a:rPr lang="en-US" altLang="zh-CN" b="1" dirty="0">
                <a:solidFill>
                  <a:schemeClr val="tx1">
                    <a:lumMod val="95000"/>
                    <a:lumOff val="5000"/>
                  </a:schemeClr>
                </a:solidFill>
              </a:rPr>
              <a:t>Biome Generation Tool</a:t>
            </a:r>
            <a:endParaRPr lang="zh-CN" altLang="en-US" b="1" dirty="0">
              <a:solidFill>
                <a:schemeClr val="tx1">
                  <a:lumMod val="95000"/>
                  <a:lumOff val="5000"/>
                </a:schemeClr>
              </a:solidFill>
            </a:endParaRPr>
          </a:p>
        </p:txBody>
      </p:sp>
      <p:sp>
        <p:nvSpPr>
          <p:cNvPr id="4" name="文本框 3"/>
          <p:cNvSpPr txBox="1"/>
          <p:nvPr/>
        </p:nvSpPr>
        <p:spPr>
          <a:xfrm>
            <a:off x="854513" y="1357756"/>
            <a:ext cx="4139275" cy="369332"/>
          </a:xfrm>
          <a:prstGeom prst="rect">
            <a:avLst/>
          </a:prstGeom>
          <a:noFill/>
        </p:spPr>
        <p:txBody>
          <a:bodyPr wrap="none" rtlCol="0">
            <a:spAutoFit/>
          </a:bodyPr>
          <a:lstStyle/>
          <a:p>
            <a:r>
              <a:rPr lang="en-US" altLang="zh-CN" b="1" dirty="0" smtClean="0">
                <a:solidFill>
                  <a:schemeClr val="accent2">
                    <a:lumMod val="75000"/>
                  </a:schemeClr>
                </a:solidFill>
              </a:rPr>
              <a:t>Auto create large scale result in scene</a:t>
            </a:r>
            <a:endParaRPr lang="zh-CN" altLang="en-US" b="1" dirty="0">
              <a:solidFill>
                <a:schemeClr val="accent2">
                  <a:lumMod val="75000"/>
                </a:schemeClr>
              </a:solidFill>
            </a:endParaRPr>
          </a:p>
        </p:txBody>
      </p:sp>
    </p:spTree>
    <p:extLst>
      <p:ext uri="{BB962C8B-B14F-4D97-AF65-F5344CB8AC3E}">
        <p14:creationId xmlns:p14="http://schemas.microsoft.com/office/powerpoint/2010/main" val="1801081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0" y="-82892"/>
            <a:ext cx="12783104" cy="7147926"/>
          </a:xfrm>
          <a:prstGeom prst="rect">
            <a:avLst/>
          </a:prstGeom>
        </p:spPr>
      </p:pic>
      <p:sp>
        <p:nvSpPr>
          <p:cNvPr id="2" name="标题 1"/>
          <p:cNvSpPr>
            <a:spLocks noGrp="1"/>
          </p:cNvSpPr>
          <p:nvPr>
            <p:ph type="title"/>
          </p:nvPr>
        </p:nvSpPr>
        <p:spPr>
          <a:xfrm>
            <a:off x="854513" y="401525"/>
            <a:ext cx="10515600" cy="1325563"/>
          </a:xfrm>
        </p:spPr>
        <p:txBody>
          <a:bodyPr>
            <a:normAutofit/>
          </a:bodyPr>
          <a:lstStyle/>
          <a:p>
            <a:r>
              <a:rPr lang="en-US" altLang="zh-CN" b="1" dirty="0">
                <a:solidFill>
                  <a:schemeClr val="bg1"/>
                </a:solidFill>
              </a:rPr>
              <a:t>Biome Generation Tool</a:t>
            </a:r>
            <a:endParaRPr lang="zh-CN" altLang="en-US" b="1" dirty="0">
              <a:solidFill>
                <a:schemeClr val="bg1"/>
              </a:solidFill>
            </a:endParaRPr>
          </a:p>
        </p:txBody>
      </p:sp>
      <p:sp>
        <p:nvSpPr>
          <p:cNvPr id="4" name="文本框 3"/>
          <p:cNvSpPr txBox="1"/>
          <p:nvPr/>
        </p:nvSpPr>
        <p:spPr>
          <a:xfrm>
            <a:off x="854513" y="1357756"/>
            <a:ext cx="4139275" cy="369332"/>
          </a:xfrm>
          <a:prstGeom prst="rect">
            <a:avLst/>
          </a:prstGeom>
          <a:noFill/>
        </p:spPr>
        <p:txBody>
          <a:bodyPr wrap="none" rtlCol="0">
            <a:spAutoFit/>
          </a:bodyPr>
          <a:lstStyle/>
          <a:p>
            <a:r>
              <a:rPr lang="en-US" altLang="zh-CN" b="1" dirty="0" smtClean="0">
                <a:solidFill>
                  <a:schemeClr val="accent2">
                    <a:lumMod val="75000"/>
                  </a:schemeClr>
                </a:solidFill>
              </a:rPr>
              <a:t>Auto create large scale result in scene</a:t>
            </a:r>
            <a:endParaRPr lang="zh-CN" altLang="en-US" b="1" dirty="0">
              <a:solidFill>
                <a:schemeClr val="accent2">
                  <a:lumMod val="75000"/>
                </a:schemeClr>
              </a:solidFill>
            </a:endParaRPr>
          </a:p>
        </p:txBody>
      </p:sp>
    </p:spTree>
    <p:extLst>
      <p:ext uri="{BB962C8B-B14F-4D97-AF65-F5344CB8AC3E}">
        <p14:creationId xmlns:p14="http://schemas.microsoft.com/office/powerpoint/2010/main" val="3317966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191779" y="-465826"/>
            <a:ext cx="16903636" cy="7530861"/>
          </a:xfrm>
          <a:prstGeom prst="rect">
            <a:avLst/>
          </a:prstGeom>
        </p:spPr>
      </p:pic>
      <p:sp>
        <p:nvSpPr>
          <p:cNvPr id="5" name="文本框 4"/>
          <p:cNvSpPr txBox="1"/>
          <p:nvPr/>
        </p:nvSpPr>
        <p:spPr>
          <a:xfrm>
            <a:off x="353684" y="5624423"/>
            <a:ext cx="1765227" cy="1200329"/>
          </a:xfrm>
          <a:prstGeom prst="rect">
            <a:avLst/>
          </a:prstGeom>
          <a:noFill/>
        </p:spPr>
        <p:txBody>
          <a:bodyPr wrap="none" rtlCol="0">
            <a:spAutoFit/>
          </a:bodyPr>
          <a:lstStyle/>
          <a:p>
            <a:r>
              <a:rPr lang="en-US" altLang="zh-CN" dirty="0" smtClean="0"/>
              <a:t>Area : 1km*1km</a:t>
            </a:r>
            <a:endParaRPr lang="en-US" altLang="zh-CN" dirty="0" smtClean="0"/>
          </a:p>
          <a:p>
            <a:r>
              <a:rPr lang="en-US" altLang="zh-CN" dirty="0" smtClean="0"/>
              <a:t>Entities : 78326</a:t>
            </a:r>
            <a:endParaRPr lang="en-US" altLang="zh-CN" dirty="0" smtClean="0"/>
          </a:p>
          <a:p>
            <a:r>
              <a:rPr lang="en-US" altLang="zh-CN" dirty="0" smtClean="0"/>
              <a:t>Sub Biome : 19</a:t>
            </a:r>
          </a:p>
          <a:p>
            <a:r>
              <a:rPr lang="en-US" altLang="zh-CN" dirty="0" smtClean="0"/>
              <a:t>Grass Type : 10</a:t>
            </a:r>
            <a:endParaRPr lang="zh-CN" altLang="en-US" dirty="0"/>
          </a:p>
        </p:txBody>
      </p:sp>
    </p:spTree>
    <p:extLst>
      <p:ext uri="{BB962C8B-B14F-4D97-AF65-F5344CB8AC3E}">
        <p14:creationId xmlns:p14="http://schemas.microsoft.com/office/powerpoint/2010/main" val="527808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Tool</a:t>
            </a:r>
            <a:endParaRPr lang="zh-CN" altLang="en-US" sz="3600" dirty="0"/>
          </a:p>
        </p:txBody>
      </p:sp>
      <p:pic>
        <p:nvPicPr>
          <p:cNvPr id="4" name="图片 3"/>
          <p:cNvPicPr>
            <a:picLocks noChangeAspect="1"/>
          </p:cNvPicPr>
          <p:nvPr/>
        </p:nvPicPr>
        <p:blipFill>
          <a:blip r:embed="rId2"/>
          <a:stretch>
            <a:fillRect/>
          </a:stretch>
        </p:blipFill>
        <p:spPr>
          <a:xfrm>
            <a:off x="2154114" y="1802785"/>
            <a:ext cx="8619850" cy="4000567"/>
          </a:xfrm>
          <a:prstGeom prst="rect">
            <a:avLst/>
          </a:prstGeom>
        </p:spPr>
      </p:pic>
    </p:spTree>
    <p:extLst>
      <p:ext uri="{BB962C8B-B14F-4D97-AF65-F5344CB8AC3E}">
        <p14:creationId xmlns:p14="http://schemas.microsoft.com/office/powerpoint/2010/main" val="1842609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Tool</a:t>
            </a:r>
            <a:endParaRPr lang="zh-CN" altLang="en-US" sz="3600" dirty="0"/>
          </a:p>
        </p:txBody>
      </p:sp>
      <p:pic>
        <p:nvPicPr>
          <p:cNvPr id="3" name="图片 2"/>
          <p:cNvPicPr>
            <a:picLocks noChangeAspect="1"/>
          </p:cNvPicPr>
          <p:nvPr/>
        </p:nvPicPr>
        <p:blipFill>
          <a:blip r:embed="rId2"/>
          <a:stretch>
            <a:fillRect/>
          </a:stretch>
        </p:blipFill>
        <p:spPr>
          <a:xfrm>
            <a:off x="2154114" y="1763867"/>
            <a:ext cx="8697916" cy="3951279"/>
          </a:xfrm>
          <a:prstGeom prst="rect">
            <a:avLst/>
          </a:prstGeom>
        </p:spPr>
      </p:pic>
    </p:spTree>
    <p:extLst>
      <p:ext uri="{BB962C8B-B14F-4D97-AF65-F5344CB8AC3E}">
        <p14:creationId xmlns:p14="http://schemas.microsoft.com/office/powerpoint/2010/main" val="2502957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Tool</a:t>
            </a:r>
            <a:endParaRPr lang="zh-CN" altLang="en-US" sz="3600" dirty="0"/>
          </a:p>
        </p:txBody>
      </p:sp>
      <p:sp>
        <p:nvSpPr>
          <p:cNvPr id="3" name="文本框 2"/>
          <p:cNvSpPr txBox="1"/>
          <p:nvPr/>
        </p:nvSpPr>
        <p:spPr>
          <a:xfrm>
            <a:off x="2022567" y="1646835"/>
            <a:ext cx="7730001" cy="1200329"/>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INPUT</a:t>
            </a:r>
          </a:p>
          <a:p>
            <a:pPr marL="742950" lvl="1" indent="-285750">
              <a:buFont typeface="Arial" panose="020B0604020202020204" pitchFamily="34" charset="0"/>
              <a:buChar char="•"/>
            </a:pPr>
            <a:r>
              <a:rPr lang="en-US" altLang="zh-CN" dirty="0" smtClean="0"/>
              <a:t>Terrain</a:t>
            </a:r>
          </a:p>
          <a:p>
            <a:pPr marL="742950" lvl="1" indent="-285750">
              <a:buFont typeface="Arial" panose="020B0604020202020204" pitchFamily="34" charset="0"/>
              <a:buChar char="•"/>
            </a:pPr>
            <a:r>
              <a:rPr lang="en-US" altLang="zh-CN" dirty="0" smtClean="0"/>
              <a:t>Physical features mask of the land that are generated from terrain FX</a:t>
            </a:r>
          </a:p>
          <a:p>
            <a:pPr marL="742950" lvl="1" indent="-285750">
              <a:buFont typeface="Arial" panose="020B0604020202020204" pitchFamily="34" charset="0"/>
              <a:buChar char="•"/>
            </a:pPr>
            <a:r>
              <a:rPr lang="en-US" altLang="zh-CN" dirty="0" smtClean="0"/>
              <a:t>Paint mask</a:t>
            </a:r>
            <a:endParaRPr lang="zh-CN" altLang="en-US" dirty="0"/>
          </a:p>
        </p:txBody>
      </p:sp>
      <p:grpSp>
        <p:nvGrpSpPr>
          <p:cNvPr id="5" name="组合 4"/>
          <p:cNvGrpSpPr/>
          <p:nvPr/>
        </p:nvGrpSpPr>
        <p:grpSpPr>
          <a:xfrm>
            <a:off x="2568420" y="2972398"/>
            <a:ext cx="6434903" cy="3578728"/>
            <a:chOff x="2533251" y="3032519"/>
            <a:chExt cx="8902090" cy="4652217"/>
          </a:xfrm>
        </p:grpSpPr>
        <p:pic>
          <p:nvPicPr>
            <p:cNvPr id="6" name="图片 5"/>
            <p:cNvPicPr>
              <a:picLocks noChangeAspect="1"/>
            </p:cNvPicPr>
            <p:nvPr/>
          </p:nvPicPr>
          <p:blipFill>
            <a:blip r:embed="rId2"/>
            <a:stretch>
              <a:fillRect/>
            </a:stretch>
          </p:blipFill>
          <p:spPr>
            <a:xfrm>
              <a:off x="2533251" y="3032520"/>
              <a:ext cx="2961908" cy="2233431"/>
            </a:xfrm>
            <a:prstGeom prst="rect">
              <a:avLst/>
            </a:prstGeom>
          </p:spPr>
        </p:pic>
        <p:pic>
          <p:nvPicPr>
            <p:cNvPr id="7" name="图片 6"/>
            <p:cNvPicPr>
              <a:picLocks noChangeAspect="1"/>
            </p:cNvPicPr>
            <p:nvPr/>
          </p:nvPicPr>
          <p:blipFill>
            <a:blip r:embed="rId3"/>
            <a:stretch>
              <a:fillRect/>
            </a:stretch>
          </p:blipFill>
          <p:spPr>
            <a:xfrm>
              <a:off x="5503342" y="3032519"/>
              <a:ext cx="2961908" cy="2233431"/>
            </a:xfrm>
            <a:prstGeom prst="rect">
              <a:avLst/>
            </a:prstGeom>
          </p:spPr>
        </p:pic>
        <p:pic>
          <p:nvPicPr>
            <p:cNvPr id="8" name="图片 7"/>
            <p:cNvPicPr>
              <a:picLocks noChangeAspect="1"/>
            </p:cNvPicPr>
            <p:nvPr/>
          </p:nvPicPr>
          <p:blipFill>
            <a:blip r:embed="rId4"/>
            <a:stretch>
              <a:fillRect/>
            </a:stretch>
          </p:blipFill>
          <p:spPr>
            <a:xfrm>
              <a:off x="2541434" y="5451305"/>
              <a:ext cx="2961908" cy="2233431"/>
            </a:xfrm>
            <a:prstGeom prst="rect">
              <a:avLst/>
            </a:prstGeom>
          </p:spPr>
        </p:pic>
        <p:pic>
          <p:nvPicPr>
            <p:cNvPr id="9" name="图片 8"/>
            <p:cNvPicPr>
              <a:picLocks noChangeAspect="1"/>
            </p:cNvPicPr>
            <p:nvPr/>
          </p:nvPicPr>
          <p:blipFill>
            <a:blip r:embed="rId5"/>
            <a:stretch>
              <a:fillRect/>
            </a:stretch>
          </p:blipFill>
          <p:spPr>
            <a:xfrm>
              <a:off x="5495159" y="5451305"/>
              <a:ext cx="2961908" cy="2233431"/>
            </a:xfrm>
            <a:prstGeom prst="rect">
              <a:avLst/>
            </a:prstGeom>
          </p:spPr>
        </p:pic>
        <p:pic>
          <p:nvPicPr>
            <p:cNvPr id="10" name="图片 9"/>
            <p:cNvPicPr>
              <a:picLocks noChangeAspect="1"/>
            </p:cNvPicPr>
            <p:nvPr/>
          </p:nvPicPr>
          <p:blipFill>
            <a:blip r:embed="rId6"/>
            <a:stretch>
              <a:fillRect/>
            </a:stretch>
          </p:blipFill>
          <p:spPr>
            <a:xfrm>
              <a:off x="8473433" y="3032519"/>
              <a:ext cx="2961908" cy="2233431"/>
            </a:xfrm>
            <a:prstGeom prst="rect">
              <a:avLst/>
            </a:prstGeom>
          </p:spPr>
        </p:pic>
      </p:grpSp>
      <p:sp>
        <p:nvSpPr>
          <p:cNvPr id="12" name="文本框 11"/>
          <p:cNvSpPr txBox="1"/>
          <p:nvPr/>
        </p:nvSpPr>
        <p:spPr>
          <a:xfrm>
            <a:off x="2672862" y="3121269"/>
            <a:ext cx="5591595" cy="369332"/>
          </a:xfrm>
          <a:prstGeom prst="rect">
            <a:avLst/>
          </a:prstGeom>
          <a:noFill/>
        </p:spPr>
        <p:txBody>
          <a:bodyPr wrap="none" rtlCol="0">
            <a:spAutoFit/>
          </a:bodyPr>
          <a:lstStyle/>
          <a:p>
            <a:r>
              <a:rPr lang="en-US" altLang="zh-CN" dirty="0" smtClean="0"/>
              <a:t>Birch		      Pine 		         Forest Rock</a:t>
            </a:r>
            <a:endParaRPr lang="zh-CN" altLang="en-US" dirty="0"/>
          </a:p>
        </p:txBody>
      </p:sp>
      <p:sp>
        <p:nvSpPr>
          <p:cNvPr id="13" name="文本框 12"/>
          <p:cNvSpPr txBox="1"/>
          <p:nvPr/>
        </p:nvSpPr>
        <p:spPr>
          <a:xfrm>
            <a:off x="2672861" y="4921072"/>
            <a:ext cx="3877985" cy="369332"/>
          </a:xfrm>
          <a:prstGeom prst="rect">
            <a:avLst/>
          </a:prstGeom>
          <a:noFill/>
        </p:spPr>
        <p:txBody>
          <a:bodyPr wrap="none" rtlCol="0">
            <a:spAutoFit/>
          </a:bodyPr>
          <a:lstStyle/>
          <a:p>
            <a:r>
              <a:rPr lang="en-US" altLang="zh-CN" dirty="0" err="1" smtClean="0"/>
              <a:t>TerracePlant</a:t>
            </a:r>
            <a:r>
              <a:rPr lang="en-US" altLang="zh-CN" dirty="0"/>
              <a:t>	</a:t>
            </a:r>
            <a:r>
              <a:rPr lang="en-US" altLang="zh-CN" dirty="0" smtClean="0"/>
              <a:t>      Bush 		</a:t>
            </a:r>
            <a:endParaRPr lang="zh-CN" altLang="en-US" dirty="0"/>
          </a:p>
        </p:txBody>
      </p:sp>
    </p:spTree>
    <p:extLst>
      <p:ext uri="{BB962C8B-B14F-4D97-AF65-F5344CB8AC3E}">
        <p14:creationId xmlns:p14="http://schemas.microsoft.com/office/powerpoint/2010/main" val="3514958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Tool</a:t>
            </a:r>
            <a:endParaRPr lang="zh-CN" altLang="en-US" sz="3600" dirty="0"/>
          </a:p>
        </p:txBody>
      </p:sp>
      <p:sp>
        <p:nvSpPr>
          <p:cNvPr id="3" name="文本框 2"/>
          <p:cNvSpPr txBox="1"/>
          <p:nvPr/>
        </p:nvSpPr>
        <p:spPr>
          <a:xfrm>
            <a:off x="2022567" y="1646835"/>
            <a:ext cx="5965095"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OUTPUT</a:t>
            </a:r>
            <a:endParaRPr lang="en-US" altLang="zh-CN" dirty="0" smtClean="0"/>
          </a:p>
          <a:p>
            <a:pPr marL="742950" lvl="1" indent="-285750">
              <a:buFont typeface="Arial" panose="020B0604020202020204" pitchFamily="34" charset="0"/>
              <a:buChar char="•"/>
            </a:pPr>
            <a:r>
              <a:rPr lang="en-US" altLang="zh-CN" dirty="0" smtClean="0"/>
              <a:t>Entities Point Cloud(Color, Scale, Rotation, Position)</a:t>
            </a:r>
            <a:endParaRPr lang="zh-CN" altLang="en-US" dirty="0"/>
          </a:p>
        </p:txBody>
      </p:sp>
      <p:pic>
        <p:nvPicPr>
          <p:cNvPr id="14" name="图片 13"/>
          <p:cNvPicPr>
            <a:picLocks noChangeAspect="1"/>
          </p:cNvPicPr>
          <p:nvPr/>
        </p:nvPicPr>
        <p:blipFill>
          <a:blip r:embed="rId2"/>
          <a:stretch>
            <a:fillRect/>
          </a:stretch>
        </p:blipFill>
        <p:spPr>
          <a:xfrm>
            <a:off x="2587556" y="2400174"/>
            <a:ext cx="6750997" cy="3774954"/>
          </a:xfrm>
          <a:prstGeom prst="rect">
            <a:avLst/>
          </a:prstGeom>
        </p:spPr>
      </p:pic>
    </p:spTree>
    <p:extLst>
      <p:ext uri="{BB962C8B-B14F-4D97-AF65-F5344CB8AC3E}">
        <p14:creationId xmlns:p14="http://schemas.microsoft.com/office/powerpoint/2010/main" val="3235449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Tool</a:t>
            </a:r>
            <a:endParaRPr lang="zh-CN" altLang="en-US" sz="3600" dirty="0"/>
          </a:p>
        </p:txBody>
      </p:sp>
      <p:sp>
        <p:nvSpPr>
          <p:cNvPr id="3" name="文本框 2"/>
          <p:cNvSpPr txBox="1"/>
          <p:nvPr/>
        </p:nvSpPr>
        <p:spPr>
          <a:xfrm>
            <a:off x="2022567" y="1646835"/>
            <a:ext cx="3837910" cy="923330"/>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Scatter entities on the terrain</a:t>
            </a:r>
          </a:p>
          <a:p>
            <a:pPr marL="285750" indent="-285750">
              <a:buFont typeface="Arial" panose="020B0604020202020204" pitchFamily="34" charset="0"/>
              <a:buChar char="•"/>
            </a:pPr>
            <a:r>
              <a:rPr lang="en-US" altLang="zh-CN" dirty="0" smtClean="0"/>
              <a:t>Modify &amp; create terrain attributes</a:t>
            </a:r>
          </a:p>
          <a:p>
            <a:pPr marL="285750" indent="-285750">
              <a:buFont typeface="Arial" panose="020B0604020202020204" pitchFamily="34" charset="0"/>
              <a:buChar char="•"/>
            </a:pPr>
            <a:r>
              <a:rPr lang="en-US" altLang="zh-CN" dirty="0" smtClean="0"/>
              <a:t>Defines a viability for each species</a:t>
            </a:r>
            <a:endParaRPr lang="zh-CN" altLang="en-US" dirty="0"/>
          </a:p>
        </p:txBody>
      </p:sp>
      <p:pic>
        <p:nvPicPr>
          <p:cNvPr id="4" name="图片 3"/>
          <p:cNvPicPr>
            <a:picLocks noChangeAspect="1"/>
          </p:cNvPicPr>
          <p:nvPr/>
        </p:nvPicPr>
        <p:blipFill>
          <a:blip r:embed="rId2"/>
          <a:stretch>
            <a:fillRect/>
          </a:stretch>
        </p:blipFill>
        <p:spPr>
          <a:xfrm>
            <a:off x="5925059" y="1646835"/>
            <a:ext cx="5138706" cy="5099539"/>
          </a:xfrm>
          <a:prstGeom prst="rect">
            <a:avLst/>
          </a:prstGeom>
        </p:spPr>
      </p:pic>
      <p:sp>
        <p:nvSpPr>
          <p:cNvPr id="14" name="文本框 13"/>
          <p:cNvSpPr txBox="1"/>
          <p:nvPr/>
        </p:nvSpPr>
        <p:spPr>
          <a:xfrm>
            <a:off x="2022567" y="2989500"/>
            <a:ext cx="3837910" cy="2031325"/>
          </a:xfrm>
          <a:prstGeom prst="rect">
            <a:avLst/>
          </a:prstGeom>
          <a:noFill/>
        </p:spPr>
        <p:txBody>
          <a:bodyPr wrap="square" rtlCol="0">
            <a:spAutoFit/>
          </a:bodyPr>
          <a:lstStyle/>
          <a:p>
            <a:r>
              <a:rPr lang="en-US" altLang="zh-CN" dirty="0" smtClean="0"/>
              <a:t>Used to define the spawning behavior of :</a:t>
            </a:r>
          </a:p>
          <a:p>
            <a:pPr marL="285750" indent="-285750">
              <a:buFont typeface="Arial" panose="020B0604020202020204" pitchFamily="34" charset="0"/>
              <a:buChar char="•"/>
            </a:pPr>
            <a:r>
              <a:rPr lang="en-US" altLang="zh-CN" dirty="0" smtClean="0"/>
              <a:t>Trees</a:t>
            </a:r>
          </a:p>
          <a:p>
            <a:pPr marL="285750" indent="-285750">
              <a:buFont typeface="Arial" panose="020B0604020202020204" pitchFamily="34" charset="0"/>
              <a:buChar char="•"/>
            </a:pPr>
            <a:r>
              <a:rPr lang="en-US" altLang="zh-CN" dirty="0" smtClean="0"/>
              <a:t>Bushes</a:t>
            </a:r>
          </a:p>
          <a:p>
            <a:pPr marL="285750" indent="-285750">
              <a:buFont typeface="Arial" panose="020B0604020202020204" pitchFamily="34" charset="0"/>
              <a:buChar char="•"/>
            </a:pPr>
            <a:r>
              <a:rPr lang="en-US" altLang="zh-CN" dirty="0" smtClean="0"/>
              <a:t>Grass</a:t>
            </a:r>
          </a:p>
          <a:p>
            <a:pPr marL="285750" indent="-285750">
              <a:buFont typeface="Arial" panose="020B0604020202020204" pitchFamily="34" charset="0"/>
              <a:buChar char="•"/>
            </a:pPr>
            <a:r>
              <a:rPr lang="en-US" altLang="zh-CN" dirty="0" smtClean="0"/>
              <a:t>Rocks</a:t>
            </a:r>
          </a:p>
          <a:p>
            <a:pPr marL="285750" indent="-285750">
              <a:buFont typeface="Arial" panose="020B0604020202020204" pitchFamily="34" charset="0"/>
              <a:buChar char="•"/>
            </a:pPr>
            <a:r>
              <a:rPr lang="en-US" altLang="zh-CN" dirty="0" err="1" smtClean="0"/>
              <a:t>Etc</a:t>
            </a:r>
            <a:endParaRPr lang="zh-CN" altLang="en-US" dirty="0"/>
          </a:p>
        </p:txBody>
      </p:sp>
    </p:spTree>
    <p:extLst>
      <p:ext uri="{BB962C8B-B14F-4D97-AF65-F5344CB8AC3E}">
        <p14:creationId xmlns:p14="http://schemas.microsoft.com/office/powerpoint/2010/main" val="487539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Tool-Viability</a:t>
            </a:r>
            <a:endParaRPr lang="zh-CN" altLang="en-US" sz="3600" dirty="0"/>
          </a:p>
        </p:txBody>
      </p:sp>
      <p:pic>
        <p:nvPicPr>
          <p:cNvPr id="3" name="图片 2"/>
          <p:cNvPicPr>
            <a:picLocks noChangeAspect="1"/>
          </p:cNvPicPr>
          <p:nvPr/>
        </p:nvPicPr>
        <p:blipFill>
          <a:blip r:embed="rId2"/>
          <a:stretch>
            <a:fillRect/>
          </a:stretch>
        </p:blipFill>
        <p:spPr>
          <a:xfrm>
            <a:off x="2022567" y="1987624"/>
            <a:ext cx="8958859" cy="3804447"/>
          </a:xfrm>
          <a:prstGeom prst="rect">
            <a:avLst/>
          </a:prstGeom>
        </p:spPr>
      </p:pic>
    </p:spTree>
    <p:extLst>
      <p:ext uri="{BB962C8B-B14F-4D97-AF65-F5344CB8AC3E}">
        <p14:creationId xmlns:p14="http://schemas.microsoft.com/office/powerpoint/2010/main" val="626713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Tool-Viability</a:t>
            </a:r>
            <a:endParaRPr lang="zh-CN" altLang="en-US" sz="3600" dirty="0"/>
          </a:p>
        </p:txBody>
      </p:sp>
      <p:pic>
        <p:nvPicPr>
          <p:cNvPr id="4" name="图片 3"/>
          <p:cNvPicPr>
            <a:picLocks noChangeAspect="1"/>
          </p:cNvPicPr>
          <p:nvPr/>
        </p:nvPicPr>
        <p:blipFill>
          <a:blip r:embed="rId2"/>
          <a:stretch>
            <a:fillRect/>
          </a:stretch>
        </p:blipFill>
        <p:spPr>
          <a:xfrm>
            <a:off x="2022567" y="1890990"/>
            <a:ext cx="9756531" cy="4187013"/>
          </a:xfrm>
          <a:prstGeom prst="rect">
            <a:avLst/>
          </a:prstGeom>
        </p:spPr>
      </p:pic>
      <p:pic>
        <p:nvPicPr>
          <p:cNvPr id="3" name="图片 2"/>
          <p:cNvPicPr>
            <a:picLocks noChangeAspect="1"/>
          </p:cNvPicPr>
          <p:nvPr/>
        </p:nvPicPr>
        <p:blipFill>
          <a:blip r:embed="rId3"/>
          <a:stretch>
            <a:fillRect/>
          </a:stretch>
        </p:blipFill>
        <p:spPr>
          <a:xfrm>
            <a:off x="2022567" y="1890990"/>
            <a:ext cx="9756531" cy="4377481"/>
          </a:xfrm>
          <a:prstGeom prst="rect">
            <a:avLst/>
          </a:prstGeom>
        </p:spPr>
      </p:pic>
      <p:pic>
        <p:nvPicPr>
          <p:cNvPr id="7" name="图片 6"/>
          <p:cNvPicPr>
            <a:picLocks noChangeAspect="1"/>
          </p:cNvPicPr>
          <p:nvPr/>
        </p:nvPicPr>
        <p:blipFill>
          <a:blip r:embed="rId4"/>
          <a:stretch>
            <a:fillRect/>
          </a:stretch>
        </p:blipFill>
        <p:spPr>
          <a:xfrm>
            <a:off x="6900832" y="1787153"/>
            <a:ext cx="4181475" cy="5229225"/>
          </a:xfrm>
          <a:prstGeom prst="rect">
            <a:avLst/>
          </a:prstGeom>
        </p:spPr>
      </p:pic>
      <p:pic>
        <p:nvPicPr>
          <p:cNvPr id="5" name="图片 4"/>
          <p:cNvPicPr>
            <a:picLocks noChangeAspect="1"/>
          </p:cNvPicPr>
          <p:nvPr/>
        </p:nvPicPr>
        <p:blipFill>
          <a:blip r:embed="rId5"/>
          <a:stretch>
            <a:fillRect/>
          </a:stretch>
        </p:blipFill>
        <p:spPr>
          <a:xfrm>
            <a:off x="4529124" y="3315753"/>
            <a:ext cx="7172325" cy="2762250"/>
          </a:xfrm>
          <a:prstGeom prst="rect">
            <a:avLst/>
          </a:prstGeom>
        </p:spPr>
      </p:pic>
    </p:spTree>
    <p:extLst>
      <p:ext uri="{BB962C8B-B14F-4D97-AF65-F5344CB8AC3E}">
        <p14:creationId xmlns:p14="http://schemas.microsoft.com/office/powerpoint/2010/main" val="1541527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Tool-Viability</a:t>
            </a:r>
            <a:endParaRPr lang="zh-CN" altLang="en-US" sz="3600" dirty="0"/>
          </a:p>
        </p:txBody>
      </p:sp>
      <p:pic>
        <p:nvPicPr>
          <p:cNvPr id="6" name="图片 5"/>
          <p:cNvPicPr>
            <a:picLocks noChangeAspect="1"/>
          </p:cNvPicPr>
          <p:nvPr/>
        </p:nvPicPr>
        <p:blipFill>
          <a:blip r:embed="rId2"/>
          <a:stretch>
            <a:fillRect/>
          </a:stretch>
        </p:blipFill>
        <p:spPr>
          <a:xfrm>
            <a:off x="2419880" y="2171812"/>
            <a:ext cx="5427900" cy="1109301"/>
          </a:xfrm>
          <a:prstGeom prst="rect">
            <a:avLst/>
          </a:prstGeom>
        </p:spPr>
      </p:pic>
      <p:sp>
        <p:nvSpPr>
          <p:cNvPr id="7" name="文本框 6"/>
          <p:cNvSpPr txBox="1"/>
          <p:nvPr/>
        </p:nvSpPr>
        <p:spPr>
          <a:xfrm>
            <a:off x="2022567" y="1646835"/>
            <a:ext cx="8264433"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Noise : to create extra chaos, combines noise with the terrain data</a:t>
            </a:r>
            <a:endParaRPr lang="zh-CN" altLang="en-US" dirty="0"/>
          </a:p>
        </p:txBody>
      </p:sp>
      <p:pic>
        <p:nvPicPr>
          <p:cNvPr id="8" name="图片 7"/>
          <p:cNvPicPr>
            <a:picLocks noChangeAspect="1"/>
          </p:cNvPicPr>
          <p:nvPr/>
        </p:nvPicPr>
        <p:blipFill>
          <a:blip r:embed="rId3"/>
          <a:stretch>
            <a:fillRect/>
          </a:stretch>
        </p:blipFill>
        <p:spPr>
          <a:xfrm>
            <a:off x="2419880" y="3600689"/>
            <a:ext cx="3654388" cy="2283271"/>
          </a:xfrm>
          <a:prstGeom prst="rect">
            <a:avLst/>
          </a:prstGeom>
        </p:spPr>
      </p:pic>
      <p:pic>
        <p:nvPicPr>
          <p:cNvPr id="9" name="图片 8"/>
          <p:cNvPicPr>
            <a:picLocks noChangeAspect="1"/>
          </p:cNvPicPr>
          <p:nvPr/>
        </p:nvPicPr>
        <p:blipFill>
          <a:blip r:embed="rId4"/>
          <a:stretch>
            <a:fillRect/>
          </a:stretch>
        </p:blipFill>
        <p:spPr>
          <a:xfrm>
            <a:off x="6844571" y="3600688"/>
            <a:ext cx="3654388" cy="2283271"/>
          </a:xfrm>
          <a:prstGeom prst="rect">
            <a:avLst/>
          </a:prstGeom>
        </p:spPr>
      </p:pic>
    </p:spTree>
    <p:extLst>
      <p:ext uri="{BB962C8B-B14F-4D97-AF65-F5344CB8AC3E}">
        <p14:creationId xmlns:p14="http://schemas.microsoft.com/office/powerpoint/2010/main" val="2322845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Tool-Viability</a:t>
            </a:r>
            <a:endParaRPr lang="zh-CN" altLang="en-US" sz="3600" dirty="0"/>
          </a:p>
        </p:txBody>
      </p:sp>
      <p:sp>
        <p:nvSpPr>
          <p:cNvPr id="3" name="文本框 2"/>
          <p:cNvSpPr txBox="1"/>
          <p:nvPr/>
        </p:nvSpPr>
        <p:spPr>
          <a:xfrm>
            <a:off x="2022567" y="1646835"/>
            <a:ext cx="7797327"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Viability is defined by setting up favored terrain attributes for each species</a:t>
            </a:r>
          </a:p>
          <a:p>
            <a:pPr marL="285750" indent="-285750">
              <a:buFont typeface="Arial" panose="020B0604020202020204" pitchFamily="34" charset="0"/>
              <a:buChar char="•"/>
            </a:pPr>
            <a:r>
              <a:rPr lang="en-US" altLang="zh-CN" dirty="0" smtClean="0"/>
              <a:t>Species that accumulate the most viability will win over species</a:t>
            </a:r>
            <a:endParaRPr lang="zh-CN" altLang="en-US" dirty="0"/>
          </a:p>
        </p:txBody>
      </p:sp>
      <p:pic>
        <p:nvPicPr>
          <p:cNvPr id="5" name="图片 4"/>
          <p:cNvPicPr>
            <a:picLocks noChangeAspect="1"/>
          </p:cNvPicPr>
          <p:nvPr/>
        </p:nvPicPr>
        <p:blipFill>
          <a:blip r:embed="rId2"/>
          <a:stretch>
            <a:fillRect/>
          </a:stretch>
        </p:blipFill>
        <p:spPr>
          <a:xfrm>
            <a:off x="5688623" y="2828394"/>
            <a:ext cx="5403239" cy="3269803"/>
          </a:xfrm>
          <a:prstGeom prst="rect">
            <a:avLst/>
          </a:prstGeom>
        </p:spPr>
      </p:pic>
      <p:pic>
        <p:nvPicPr>
          <p:cNvPr id="6" name="图片 5"/>
          <p:cNvPicPr>
            <a:picLocks noChangeAspect="1"/>
          </p:cNvPicPr>
          <p:nvPr/>
        </p:nvPicPr>
        <p:blipFill>
          <a:blip r:embed="rId3"/>
          <a:stretch>
            <a:fillRect/>
          </a:stretch>
        </p:blipFill>
        <p:spPr>
          <a:xfrm>
            <a:off x="2299554" y="2828394"/>
            <a:ext cx="1895475" cy="2152650"/>
          </a:xfrm>
          <a:prstGeom prst="rect">
            <a:avLst/>
          </a:prstGeom>
        </p:spPr>
      </p:pic>
    </p:spTree>
    <p:extLst>
      <p:ext uri="{BB962C8B-B14F-4D97-AF65-F5344CB8AC3E}">
        <p14:creationId xmlns:p14="http://schemas.microsoft.com/office/powerpoint/2010/main" val="1043140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Tool-Viability</a:t>
            </a:r>
            <a:endParaRPr lang="zh-CN" altLang="en-US" sz="3600" dirty="0"/>
          </a:p>
        </p:txBody>
      </p:sp>
      <p:sp>
        <p:nvSpPr>
          <p:cNvPr id="3" name="文本框 2"/>
          <p:cNvSpPr txBox="1"/>
          <p:nvPr/>
        </p:nvSpPr>
        <p:spPr>
          <a:xfrm>
            <a:off x="2022567" y="1646835"/>
            <a:ext cx="8264433"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The lower priority species would be discarded(in red) as it is within viability radius of higher viability</a:t>
            </a:r>
            <a:endParaRPr lang="zh-CN" altLang="en-US" dirty="0"/>
          </a:p>
        </p:txBody>
      </p:sp>
      <p:pic>
        <p:nvPicPr>
          <p:cNvPr id="7" name="图片 6"/>
          <p:cNvPicPr>
            <a:picLocks noChangeAspect="1"/>
          </p:cNvPicPr>
          <p:nvPr/>
        </p:nvPicPr>
        <p:blipFill>
          <a:blip r:embed="rId2"/>
          <a:stretch>
            <a:fillRect/>
          </a:stretch>
        </p:blipFill>
        <p:spPr>
          <a:xfrm>
            <a:off x="2250831" y="2667875"/>
            <a:ext cx="8624887" cy="3416401"/>
          </a:xfrm>
          <a:prstGeom prst="rect">
            <a:avLst/>
          </a:prstGeom>
        </p:spPr>
      </p:pic>
    </p:spTree>
    <p:extLst>
      <p:ext uri="{BB962C8B-B14F-4D97-AF65-F5344CB8AC3E}">
        <p14:creationId xmlns:p14="http://schemas.microsoft.com/office/powerpoint/2010/main" val="1558524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08487" y="0"/>
            <a:ext cx="12808974" cy="6858000"/>
          </a:xfrm>
          <a:prstGeom prst="rect">
            <a:avLst/>
          </a:prstGeom>
        </p:spPr>
      </p:pic>
      <p:sp>
        <p:nvSpPr>
          <p:cNvPr id="5" name="文本框 4"/>
          <p:cNvSpPr txBox="1"/>
          <p:nvPr/>
        </p:nvSpPr>
        <p:spPr>
          <a:xfrm>
            <a:off x="353684" y="5624423"/>
            <a:ext cx="1765227" cy="1200329"/>
          </a:xfrm>
          <a:prstGeom prst="rect">
            <a:avLst/>
          </a:prstGeom>
          <a:noFill/>
        </p:spPr>
        <p:txBody>
          <a:bodyPr wrap="none" rtlCol="0">
            <a:spAutoFit/>
          </a:bodyPr>
          <a:lstStyle/>
          <a:p>
            <a:r>
              <a:rPr lang="en-US" altLang="zh-CN" dirty="0" smtClean="0"/>
              <a:t>Area : 1km*1km</a:t>
            </a:r>
            <a:endParaRPr lang="en-US" altLang="zh-CN" dirty="0" smtClean="0"/>
          </a:p>
          <a:p>
            <a:r>
              <a:rPr lang="en-US" altLang="zh-CN" dirty="0" smtClean="0"/>
              <a:t>Entities : 78326</a:t>
            </a:r>
            <a:endParaRPr lang="en-US" altLang="zh-CN" dirty="0" smtClean="0"/>
          </a:p>
          <a:p>
            <a:r>
              <a:rPr lang="en-US" altLang="zh-CN" dirty="0" smtClean="0"/>
              <a:t>Sub Biome : 19</a:t>
            </a:r>
          </a:p>
          <a:p>
            <a:r>
              <a:rPr lang="en-US" altLang="zh-CN" dirty="0" smtClean="0"/>
              <a:t>Grass Type : 10</a:t>
            </a:r>
            <a:endParaRPr lang="zh-CN" altLang="en-US" dirty="0"/>
          </a:p>
        </p:txBody>
      </p:sp>
    </p:spTree>
    <p:extLst>
      <p:ext uri="{BB962C8B-B14F-4D97-AF65-F5344CB8AC3E}">
        <p14:creationId xmlns:p14="http://schemas.microsoft.com/office/powerpoint/2010/main" val="579977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Tool-Viability</a:t>
            </a:r>
            <a:endParaRPr lang="zh-CN" altLang="en-US" sz="3600" dirty="0"/>
          </a:p>
        </p:txBody>
      </p:sp>
      <p:pic>
        <p:nvPicPr>
          <p:cNvPr id="5" name="图片 4"/>
          <p:cNvPicPr>
            <a:picLocks noChangeAspect="1"/>
          </p:cNvPicPr>
          <p:nvPr/>
        </p:nvPicPr>
        <p:blipFill>
          <a:blip r:embed="rId2"/>
          <a:stretch>
            <a:fillRect/>
          </a:stretch>
        </p:blipFill>
        <p:spPr>
          <a:xfrm>
            <a:off x="6235610" y="1758461"/>
            <a:ext cx="5138706" cy="5099539"/>
          </a:xfrm>
          <a:prstGeom prst="rect">
            <a:avLst/>
          </a:prstGeom>
        </p:spPr>
      </p:pic>
      <p:sp>
        <p:nvSpPr>
          <p:cNvPr id="4" name="矩形 3"/>
          <p:cNvSpPr/>
          <p:nvPr/>
        </p:nvSpPr>
        <p:spPr>
          <a:xfrm>
            <a:off x="6392008" y="3297115"/>
            <a:ext cx="4721469" cy="49237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1549644" y="2674692"/>
            <a:ext cx="4581525" cy="3267075"/>
          </a:xfrm>
          <a:prstGeom prst="rect">
            <a:avLst/>
          </a:prstGeom>
        </p:spPr>
      </p:pic>
    </p:spTree>
    <p:extLst>
      <p:ext uri="{BB962C8B-B14F-4D97-AF65-F5344CB8AC3E}">
        <p14:creationId xmlns:p14="http://schemas.microsoft.com/office/powerpoint/2010/main" val="835156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022567" y="5654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t>Biome Generation Tool-Age</a:t>
            </a:r>
            <a:endParaRPr lang="zh-CN" altLang="en-US" sz="3600" dirty="0"/>
          </a:p>
        </p:txBody>
      </p:sp>
      <p:pic>
        <p:nvPicPr>
          <p:cNvPr id="5" name="图片 4"/>
          <p:cNvPicPr>
            <a:picLocks noChangeAspect="1"/>
          </p:cNvPicPr>
          <p:nvPr/>
        </p:nvPicPr>
        <p:blipFill>
          <a:blip r:embed="rId2"/>
          <a:stretch>
            <a:fillRect/>
          </a:stretch>
        </p:blipFill>
        <p:spPr>
          <a:xfrm>
            <a:off x="2253653" y="1738077"/>
            <a:ext cx="7829550" cy="4305300"/>
          </a:xfrm>
          <a:prstGeom prst="rect">
            <a:avLst/>
          </a:prstGeom>
        </p:spPr>
      </p:pic>
    </p:spTree>
    <p:extLst>
      <p:ext uri="{BB962C8B-B14F-4D97-AF65-F5344CB8AC3E}">
        <p14:creationId xmlns:p14="http://schemas.microsoft.com/office/powerpoint/2010/main" val="1071068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Tool-Age</a:t>
            </a:r>
            <a:endParaRPr lang="zh-CN" altLang="en-US" sz="3600" dirty="0"/>
          </a:p>
        </p:txBody>
      </p:sp>
      <p:sp>
        <p:nvSpPr>
          <p:cNvPr id="7" name="文本框 6"/>
          <p:cNvSpPr txBox="1"/>
          <p:nvPr/>
        </p:nvSpPr>
        <p:spPr>
          <a:xfrm>
            <a:off x="2022567" y="1646835"/>
            <a:ext cx="8264433"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smtClean="0"/>
              <a:t>Forset</a:t>
            </a:r>
            <a:r>
              <a:rPr lang="en-US" altLang="zh-CN" dirty="0" smtClean="0"/>
              <a:t> canopy</a:t>
            </a:r>
          </a:p>
          <a:p>
            <a:pPr marL="285750" indent="-285750">
              <a:buFont typeface="Arial" panose="020B0604020202020204" pitchFamily="34" charset="0"/>
              <a:buChar char="•"/>
            </a:pPr>
            <a:r>
              <a:rPr lang="en-US" altLang="zh-CN" dirty="0" smtClean="0"/>
              <a:t>Young tree will tend to be growing at the edge of a forest and old ones will be deeper inside, and young regrowth also possible inside a forest</a:t>
            </a:r>
            <a:endParaRPr lang="zh-CN" altLang="en-US" dirty="0"/>
          </a:p>
        </p:txBody>
      </p:sp>
      <p:pic>
        <p:nvPicPr>
          <p:cNvPr id="3" name="图片 2"/>
          <p:cNvPicPr>
            <a:picLocks noChangeAspect="1"/>
          </p:cNvPicPr>
          <p:nvPr/>
        </p:nvPicPr>
        <p:blipFill>
          <a:blip r:embed="rId2"/>
          <a:stretch>
            <a:fillRect/>
          </a:stretch>
        </p:blipFill>
        <p:spPr>
          <a:xfrm>
            <a:off x="2022567" y="3068149"/>
            <a:ext cx="10153650" cy="2638425"/>
          </a:xfrm>
          <a:prstGeom prst="rect">
            <a:avLst/>
          </a:prstGeom>
        </p:spPr>
      </p:pic>
      <p:pic>
        <p:nvPicPr>
          <p:cNvPr id="4" name="图片 3"/>
          <p:cNvPicPr>
            <a:picLocks noChangeAspect="1"/>
          </p:cNvPicPr>
          <p:nvPr/>
        </p:nvPicPr>
        <p:blipFill>
          <a:blip r:embed="rId3"/>
          <a:stretch>
            <a:fillRect/>
          </a:stretch>
        </p:blipFill>
        <p:spPr>
          <a:xfrm>
            <a:off x="2022567" y="3068149"/>
            <a:ext cx="10153650" cy="2713121"/>
          </a:xfrm>
          <a:prstGeom prst="rect">
            <a:avLst/>
          </a:prstGeom>
        </p:spPr>
      </p:pic>
    </p:spTree>
    <p:extLst>
      <p:ext uri="{BB962C8B-B14F-4D97-AF65-F5344CB8AC3E}">
        <p14:creationId xmlns:p14="http://schemas.microsoft.com/office/powerpoint/2010/main" val="178102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Tool-Age</a:t>
            </a:r>
            <a:endParaRPr lang="zh-CN" altLang="en-US" sz="3600" dirty="0"/>
          </a:p>
        </p:txBody>
      </p:sp>
      <p:pic>
        <p:nvPicPr>
          <p:cNvPr id="4" name="图片 3"/>
          <p:cNvPicPr>
            <a:picLocks noChangeAspect="1"/>
          </p:cNvPicPr>
          <p:nvPr/>
        </p:nvPicPr>
        <p:blipFill>
          <a:blip r:embed="rId2"/>
          <a:stretch>
            <a:fillRect/>
          </a:stretch>
        </p:blipFill>
        <p:spPr>
          <a:xfrm>
            <a:off x="2276200" y="2230288"/>
            <a:ext cx="3700859" cy="2312306"/>
          </a:xfrm>
          <a:prstGeom prst="rect">
            <a:avLst/>
          </a:prstGeom>
        </p:spPr>
      </p:pic>
      <p:pic>
        <p:nvPicPr>
          <p:cNvPr id="5" name="图片 4"/>
          <p:cNvPicPr>
            <a:picLocks noChangeAspect="1"/>
          </p:cNvPicPr>
          <p:nvPr/>
        </p:nvPicPr>
        <p:blipFill>
          <a:blip r:embed="rId3"/>
          <a:stretch>
            <a:fillRect/>
          </a:stretch>
        </p:blipFill>
        <p:spPr>
          <a:xfrm>
            <a:off x="6056242" y="2227321"/>
            <a:ext cx="3710354" cy="2318239"/>
          </a:xfrm>
          <a:prstGeom prst="rect">
            <a:avLst/>
          </a:prstGeom>
        </p:spPr>
      </p:pic>
      <p:sp>
        <p:nvSpPr>
          <p:cNvPr id="6" name="右箭头 5"/>
          <p:cNvSpPr/>
          <p:nvPr/>
        </p:nvSpPr>
        <p:spPr>
          <a:xfrm>
            <a:off x="5810057" y="3363528"/>
            <a:ext cx="492369" cy="263769"/>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022567" y="1646835"/>
            <a:ext cx="8264433"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Shrink viability mask by “mask shrink” &amp; “mask blur”</a:t>
            </a:r>
            <a:endParaRPr lang="zh-CN" altLang="en-US" dirty="0"/>
          </a:p>
        </p:txBody>
      </p:sp>
      <p:pic>
        <p:nvPicPr>
          <p:cNvPr id="9" name="图片 8"/>
          <p:cNvPicPr>
            <a:picLocks noChangeAspect="1"/>
          </p:cNvPicPr>
          <p:nvPr/>
        </p:nvPicPr>
        <p:blipFill>
          <a:blip r:embed="rId4"/>
          <a:stretch>
            <a:fillRect/>
          </a:stretch>
        </p:blipFill>
        <p:spPr>
          <a:xfrm>
            <a:off x="2276200" y="4756715"/>
            <a:ext cx="3295650" cy="1419225"/>
          </a:xfrm>
          <a:prstGeom prst="rect">
            <a:avLst/>
          </a:prstGeom>
        </p:spPr>
      </p:pic>
      <p:sp>
        <p:nvSpPr>
          <p:cNvPr id="10" name="文本框 9"/>
          <p:cNvSpPr txBox="1"/>
          <p:nvPr/>
        </p:nvSpPr>
        <p:spPr>
          <a:xfrm>
            <a:off x="3487620" y="2249634"/>
            <a:ext cx="8264433" cy="369332"/>
          </a:xfrm>
          <a:prstGeom prst="rect">
            <a:avLst/>
          </a:prstGeom>
          <a:noFill/>
        </p:spPr>
        <p:txBody>
          <a:bodyPr wrap="square" rtlCol="0">
            <a:spAutoFit/>
          </a:bodyPr>
          <a:lstStyle/>
          <a:p>
            <a:r>
              <a:rPr lang="en-US" altLang="zh-CN" dirty="0" smtClean="0"/>
              <a:t>Viability			</a:t>
            </a:r>
            <a:r>
              <a:rPr lang="en-US" altLang="zh-CN" dirty="0"/>
              <a:t>	</a:t>
            </a:r>
            <a:r>
              <a:rPr lang="en-US" altLang="zh-CN" dirty="0" smtClean="0"/>
              <a:t>    </a:t>
            </a:r>
            <a:r>
              <a:rPr lang="en-US" altLang="zh-CN" dirty="0" smtClean="0"/>
              <a:t>  </a:t>
            </a:r>
            <a:r>
              <a:rPr lang="en-US" altLang="zh-CN" dirty="0" smtClean="0"/>
              <a:t>Age</a:t>
            </a:r>
            <a:endParaRPr lang="zh-CN" altLang="en-US" dirty="0"/>
          </a:p>
        </p:txBody>
      </p:sp>
    </p:spTree>
    <p:extLst>
      <p:ext uri="{BB962C8B-B14F-4D97-AF65-F5344CB8AC3E}">
        <p14:creationId xmlns:p14="http://schemas.microsoft.com/office/powerpoint/2010/main" val="2077682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Tool-Size</a:t>
            </a:r>
            <a:endParaRPr lang="zh-CN" altLang="en-US" sz="3600" dirty="0"/>
          </a:p>
        </p:txBody>
      </p:sp>
      <p:pic>
        <p:nvPicPr>
          <p:cNvPr id="3" name="图片 2"/>
          <p:cNvPicPr>
            <a:picLocks noChangeAspect="1"/>
          </p:cNvPicPr>
          <p:nvPr/>
        </p:nvPicPr>
        <p:blipFill>
          <a:blip r:embed="rId2"/>
          <a:stretch>
            <a:fillRect/>
          </a:stretch>
        </p:blipFill>
        <p:spPr>
          <a:xfrm>
            <a:off x="2022567" y="1633906"/>
            <a:ext cx="8329131" cy="4280437"/>
          </a:xfrm>
          <a:prstGeom prst="rect">
            <a:avLst/>
          </a:prstGeom>
        </p:spPr>
      </p:pic>
    </p:spTree>
    <p:extLst>
      <p:ext uri="{BB962C8B-B14F-4D97-AF65-F5344CB8AC3E}">
        <p14:creationId xmlns:p14="http://schemas.microsoft.com/office/powerpoint/2010/main" val="2218517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Tool-Size</a:t>
            </a:r>
            <a:endParaRPr lang="zh-CN" altLang="en-US" sz="3600" dirty="0"/>
          </a:p>
        </p:txBody>
      </p:sp>
      <p:pic>
        <p:nvPicPr>
          <p:cNvPr id="4" name="图片 3"/>
          <p:cNvPicPr>
            <a:picLocks noChangeAspect="1"/>
          </p:cNvPicPr>
          <p:nvPr/>
        </p:nvPicPr>
        <p:blipFill>
          <a:blip r:embed="rId2"/>
          <a:stretch>
            <a:fillRect/>
          </a:stretch>
        </p:blipFill>
        <p:spPr>
          <a:xfrm>
            <a:off x="2022567" y="2228150"/>
            <a:ext cx="4285259" cy="3348984"/>
          </a:xfrm>
          <a:prstGeom prst="rect">
            <a:avLst/>
          </a:prstGeom>
        </p:spPr>
      </p:pic>
      <p:pic>
        <p:nvPicPr>
          <p:cNvPr id="5" name="图片 4"/>
          <p:cNvPicPr>
            <a:picLocks noChangeAspect="1"/>
          </p:cNvPicPr>
          <p:nvPr/>
        </p:nvPicPr>
        <p:blipFill>
          <a:blip r:embed="rId3"/>
          <a:stretch>
            <a:fillRect/>
          </a:stretch>
        </p:blipFill>
        <p:spPr>
          <a:xfrm>
            <a:off x="6530641" y="2228150"/>
            <a:ext cx="4198655" cy="1844185"/>
          </a:xfrm>
          <a:prstGeom prst="rect">
            <a:avLst/>
          </a:prstGeom>
        </p:spPr>
      </p:pic>
      <p:sp>
        <p:nvSpPr>
          <p:cNvPr id="6" name="文本框 5"/>
          <p:cNvSpPr txBox="1"/>
          <p:nvPr/>
        </p:nvSpPr>
        <p:spPr>
          <a:xfrm>
            <a:off x="2022567" y="1646835"/>
            <a:ext cx="8264433"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Each size is positioned to the proper age range on the terrain.</a:t>
            </a:r>
            <a:endParaRPr lang="zh-CN" altLang="en-US" dirty="0"/>
          </a:p>
        </p:txBody>
      </p:sp>
      <p:pic>
        <p:nvPicPr>
          <p:cNvPr id="7" name="图片 6"/>
          <p:cNvPicPr>
            <a:picLocks noChangeAspect="1"/>
          </p:cNvPicPr>
          <p:nvPr/>
        </p:nvPicPr>
        <p:blipFill>
          <a:blip r:embed="rId4"/>
          <a:stretch>
            <a:fillRect/>
          </a:stretch>
        </p:blipFill>
        <p:spPr>
          <a:xfrm>
            <a:off x="2109171" y="2972398"/>
            <a:ext cx="8620125" cy="2247900"/>
          </a:xfrm>
          <a:prstGeom prst="rect">
            <a:avLst/>
          </a:prstGeom>
        </p:spPr>
      </p:pic>
    </p:spTree>
    <p:extLst>
      <p:ext uri="{BB962C8B-B14F-4D97-AF65-F5344CB8AC3E}">
        <p14:creationId xmlns:p14="http://schemas.microsoft.com/office/powerpoint/2010/main" val="480482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Tool-Scale</a:t>
            </a:r>
            <a:endParaRPr lang="zh-CN" altLang="en-US" sz="3600" dirty="0"/>
          </a:p>
        </p:txBody>
      </p:sp>
      <p:pic>
        <p:nvPicPr>
          <p:cNvPr id="4" name="图片 3"/>
          <p:cNvPicPr>
            <a:picLocks noChangeAspect="1"/>
          </p:cNvPicPr>
          <p:nvPr/>
        </p:nvPicPr>
        <p:blipFill>
          <a:blip r:embed="rId2"/>
          <a:stretch>
            <a:fillRect/>
          </a:stretch>
        </p:blipFill>
        <p:spPr>
          <a:xfrm>
            <a:off x="2174967" y="1645231"/>
            <a:ext cx="5105400" cy="923925"/>
          </a:xfrm>
          <a:prstGeom prst="rect">
            <a:avLst/>
          </a:prstGeom>
        </p:spPr>
      </p:pic>
      <p:pic>
        <p:nvPicPr>
          <p:cNvPr id="6" name="图片 5"/>
          <p:cNvPicPr>
            <a:picLocks noChangeAspect="1"/>
          </p:cNvPicPr>
          <p:nvPr/>
        </p:nvPicPr>
        <p:blipFill>
          <a:blip r:embed="rId3"/>
          <a:stretch>
            <a:fillRect/>
          </a:stretch>
        </p:blipFill>
        <p:spPr>
          <a:xfrm>
            <a:off x="2174967" y="4807386"/>
            <a:ext cx="3507567" cy="1915279"/>
          </a:xfrm>
          <a:prstGeom prst="rect">
            <a:avLst/>
          </a:prstGeom>
        </p:spPr>
      </p:pic>
      <p:pic>
        <p:nvPicPr>
          <p:cNvPr id="7" name="图片 6"/>
          <p:cNvPicPr>
            <a:picLocks noChangeAspect="1"/>
          </p:cNvPicPr>
          <p:nvPr/>
        </p:nvPicPr>
        <p:blipFill>
          <a:blip r:embed="rId4"/>
          <a:stretch>
            <a:fillRect/>
          </a:stretch>
        </p:blipFill>
        <p:spPr>
          <a:xfrm>
            <a:off x="5682534" y="4807386"/>
            <a:ext cx="3559955" cy="1943848"/>
          </a:xfrm>
          <a:prstGeom prst="rect">
            <a:avLst/>
          </a:prstGeom>
        </p:spPr>
      </p:pic>
      <p:pic>
        <p:nvPicPr>
          <p:cNvPr id="8" name="图片 7"/>
          <p:cNvPicPr>
            <a:picLocks noChangeAspect="1"/>
          </p:cNvPicPr>
          <p:nvPr/>
        </p:nvPicPr>
        <p:blipFill>
          <a:blip r:embed="rId5"/>
          <a:stretch>
            <a:fillRect/>
          </a:stretch>
        </p:blipFill>
        <p:spPr>
          <a:xfrm>
            <a:off x="2174967" y="2787165"/>
            <a:ext cx="3894230" cy="1710997"/>
          </a:xfrm>
          <a:prstGeom prst="rect">
            <a:avLst/>
          </a:prstGeom>
        </p:spPr>
      </p:pic>
      <p:pic>
        <p:nvPicPr>
          <p:cNvPr id="9" name="图片 8"/>
          <p:cNvPicPr>
            <a:picLocks noChangeAspect="1"/>
          </p:cNvPicPr>
          <p:nvPr/>
        </p:nvPicPr>
        <p:blipFill>
          <a:blip r:embed="rId6"/>
          <a:stretch>
            <a:fillRect/>
          </a:stretch>
        </p:blipFill>
        <p:spPr>
          <a:xfrm>
            <a:off x="6078250" y="2787165"/>
            <a:ext cx="3678957" cy="1710997"/>
          </a:xfrm>
          <a:prstGeom prst="rect">
            <a:avLst/>
          </a:prstGeom>
        </p:spPr>
      </p:pic>
      <p:cxnSp>
        <p:nvCxnSpPr>
          <p:cNvPr id="11" name="直接箭头连接符 10"/>
          <p:cNvCxnSpPr/>
          <p:nvPr/>
        </p:nvCxnSpPr>
        <p:spPr>
          <a:xfrm>
            <a:off x="3537621" y="2062525"/>
            <a:ext cx="3440317" cy="12312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007508" y="2355158"/>
            <a:ext cx="2859138" cy="2787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097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Tool-Density</a:t>
            </a:r>
            <a:endParaRPr lang="zh-CN" altLang="en-US" sz="3600" dirty="0"/>
          </a:p>
        </p:txBody>
      </p:sp>
      <p:pic>
        <p:nvPicPr>
          <p:cNvPr id="3" name="图片 2"/>
          <p:cNvPicPr>
            <a:picLocks noChangeAspect="1"/>
          </p:cNvPicPr>
          <p:nvPr/>
        </p:nvPicPr>
        <p:blipFill>
          <a:blip r:embed="rId2"/>
          <a:stretch>
            <a:fillRect/>
          </a:stretch>
        </p:blipFill>
        <p:spPr>
          <a:xfrm>
            <a:off x="2251899" y="1890990"/>
            <a:ext cx="4266454" cy="4272575"/>
          </a:xfrm>
          <a:prstGeom prst="rect">
            <a:avLst/>
          </a:prstGeom>
        </p:spPr>
      </p:pic>
      <p:pic>
        <p:nvPicPr>
          <p:cNvPr id="5" name="图片 4"/>
          <p:cNvPicPr>
            <a:picLocks noChangeAspect="1"/>
          </p:cNvPicPr>
          <p:nvPr/>
        </p:nvPicPr>
        <p:blipFill>
          <a:blip r:embed="rId3"/>
          <a:stretch>
            <a:fillRect/>
          </a:stretch>
        </p:blipFill>
        <p:spPr>
          <a:xfrm>
            <a:off x="6747685" y="1905296"/>
            <a:ext cx="4233796" cy="4258269"/>
          </a:xfrm>
          <a:prstGeom prst="rect">
            <a:avLst/>
          </a:prstGeom>
        </p:spPr>
      </p:pic>
    </p:spTree>
    <p:extLst>
      <p:ext uri="{BB962C8B-B14F-4D97-AF65-F5344CB8AC3E}">
        <p14:creationId xmlns:p14="http://schemas.microsoft.com/office/powerpoint/2010/main" val="3184269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Tool-Density</a:t>
            </a:r>
            <a:endParaRPr lang="zh-CN" altLang="en-US" sz="3600" dirty="0"/>
          </a:p>
        </p:txBody>
      </p:sp>
      <p:pic>
        <p:nvPicPr>
          <p:cNvPr id="10" name="图片 9"/>
          <p:cNvPicPr>
            <a:picLocks noChangeAspect="1"/>
          </p:cNvPicPr>
          <p:nvPr/>
        </p:nvPicPr>
        <p:blipFill>
          <a:blip r:embed="rId2"/>
          <a:stretch>
            <a:fillRect/>
          </a:stretch>
        </p:blipFill>
        <p:spPr>
          <a:xfrm>
            <a:off x="2022567" y="1764242"/>
            <a:ext cx="5316064" cy="3848907"/>
          </a:xfrm>
          <a:prstGeom prst="rect">
            <a:avLst/>
          </a:prstGeom>
        </p:spPr>
      </p:pic>
      <p:sp>
        <p:nvSpPr>
          <p:cNvPr id="6" name="矩形 5"/>
          <p:cNvSpPr/>
          <p:nvPr/>
        </p:nvSpPr>
        <p:spPr>
          <a:xfrm>
            <a:off x="2697933" y="2381062"/>
            <a:ext cx="7116023" cy="2353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697932" y="2652664"/>
            <a:ext cx="7116023" cy="2353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243750" y="3142735"/>
            <a:ext cx="7570205" cy="92602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04501" y="2314091"/>
            <a:ext cx="1535998" cy="369332"/>
          </a:xfrm>
          <a:prstGeom prst="rect">
            <a:avLst/>
          </a:prstGeom>
          <a:noFill/>
        </p:spPr>
        <p:txBody>
          <a:bodyPr wrap="none" rtlCol="0">
            <a:spAutoFit/>
          </a:bodyPr>
          <a:lstStyle/>
          <a:p>
            <a:r>
              <a:rPr lang="en-US" altLang="zh-CN" b="1" dirty="0" smtClean="0">
                <a:solidFill>
                  <a:srgbClr val="C00000"/>
                </a:solidFill>
              </a:rPr>
              <a:t>Total density</a:t>
            </a:r>
            <a:endParaRPr lang="zh-CN" altLang="en-US" b="1" dirty="0">
              <a:solidFill>
                <a:srgbClr val="C00000"/>
              </a:solidFill>
            </a:endParaRPr>
          </a:p>
        </p:txBody>
      </p:sp>
      <p:sp>
        <p:nvSpPr>
          <p:cNvPr id="11" name="文本框 10"/>
          <p:cNvSpPr txBox="1"/>
          <p:nvPr/>
        </p:nvSpPr>
        <p:spPr>
          <a:xfrm>
            <a:off x="7704501" y="2585693"/>
            <a:ext cx="1452642" cy="369332"/>
          </a:xfrm>
          <a:prstGeom prst="rect">
            <a:avLst/>
          </a:prstGeom>
          <a:noFill/>
        </p:spPr>
        <p:txBody>
          <a:bodyPr wrap="none" rtlCol="0">
            <a:spAutoFit/>
          </a:bodyPr>
          <a:lstStyle/>
          <a:p>
            <a:r>
              <a:rPr lang="en-US" altLang="zh-CN" b="1" dirty="0" smtClean="0">
                <a:solidFill>
                  <a:srgbClr val="C00000"/>
                </a:solidFill>
              </a:rPr>
              <a:t>Relax radius</a:t>
            </a:r>
            <a:endParaRPr lang="zh-CN" altLang="en-US" b="1" dirty="0">
              <a:solidFill>
                <a:srgbClr val="C00000"/>
              </a:solidFill>
            </a:endParaRPr>
          </a:p>
        </p:txBody>
      </p:sp>
      <p:sp>
        <p:nvSpPr>
          <p:cNvPr id="12" name="文本框 11"/>
          <p:cNvSpPr txBox="1"/>
          <p:nvPr/>
        </p:nvSpPr>
        <p:spPr>
          <a:xfrm>
            <a:off x="7704501" y="3414337"/>
            <a:ext cx="1813317" cy="369332"/>
          </a:xfrm>
          <a:prstGeom prst="rect">
            <a:avLst/>
          </a:prstGeom>
          <a:noFill/>
        </p:spPr>
        <p:txBody>
          <a:bodyPr wrap="none" rtlCol="0">
            <a:spAutoFit/>
          </a:bodyPr>
          <a:lstStyle/>
          <a:p>
            <a:r>
              <a:rPr lang="en-US" altLang="zh-CN" b="1" dirty="0" smtClean="0">
                <a:solidFill>
                  <a:srgbClr val="C00000"/>
                </a:solidFill>
              </a:rPr>
              <a:t>Ramp from age</a:t>
            </a:r>
            <a:endParaRPr lang="zh-CN" altLang="en-US" b="1" dirty="0">
              <a:solidFill>
                <a:srgbClr val="C00000"/>
              </a:solidFill>
            </a:endParaRPr>
          </a:p>
        </p:txBody>
      </p:sp>
      <p:pic>
        <p:nvPicPr>
          <p:cNvPr id="3" name="图片 2"/>
          <p:cNvPicPr>
            <a:picLocks noChangeAspect="1"/>
          </p:cNvPicPr>
          <p:nvPr/>
        </p:nvPicPr>
        <p:blipFill>
          <a:blip r:embed="rId3"/>
          <a:stretch>
            <a:fillRect/>
          </a:stretch>
        </p:blipFill>
        <p:spPr>
          <a:xfrm>
            <a:off x="2022567" y="1764242"/>
            <a:ext cx="7821851" cy="4360513"/>
          </a:xfrm>
          <a:prstGeom prst="rect">
            <a:avLst/>
          </a:prstGeom>
        </p:spPr>
      </p:pic>
      <p:pic>
        <p:nvPicPr>
          <p:cNvPr id="4" name="图片 3"/>
          <p:cNvPicPr>
            <a:picLocks noChangeAspect="1"/>
          </p:cNvPicPr>
          <p:nvPr/>
        </p:nvPicPr>
        <p:blipFill>
          <a:blip r:embed="rId4"/>
          <a:stretch>
            <a:fillRect/>
          </a:stretch>
        </p:blipFill>
        <p:spPr>
          <a:xfrm>
            <a:off x="6255943" y="1682310"/>
            <a:ext cx="3638550" cy="4524375"/>
          </a:xfrm>
          <a:prstGeom prst="rect">
            <a:avLst/>
          </a:prstGeom>
        </p:spPr>
      </p:pic>
    </p:spTree>
    <p:extLst>
      <p:ext uri="{BB962C8B-B14F-4D97-AF65-F5344CB8AC3E}">
        <p14:creationId xmlns:p14="http://schemas.microsoft.com/office/powerpoint/2010/main" val="308148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Tool-Rotation</a:t>
            </a:r>
            <a:endParaRPr lang="zh-CN" altLang="en-US" sz="3600" dirty="0"/>
          </a:p>
        </p:txBody>
      </p:sp>
      <p:pic>
        <p:nvPicPr>
          <p:cNvPr id="3" name="图片 2"/>
          <p:cNvPicPr>
            <a:picLocks noChangeAspect="1"/>
          </p:cNvPicPr>
          <p:nvPr/>
        </p:nvPicPr>
        <p:blipFill>
          <a:blip r:embed="rId2"/>
          <a:stretch>
            <a:fillRect/>
          </a:stretch>
        </p:blipFill>
        <p:spPr>
          <a:xfrm>
            <a:off x="2022568" y="2197937"/>
            <a:ext cx="8932980" cy="3369135"/>
          </a:xfrm>
          <a:prstGeom prst="rect">
            <a:avLst/>
          </a:prstGeom>
        </p:spPr>
      </p:pic>
      <p:pic>
        <p:nvPicPr>
          <p:cNvPr id="4" name="图片 3"/>
          <p:cNvPicPr>
            <a:picLocks noChangeAspect="1"/>
          </p:cNvPicPr>
          <p:nvPr/>
        </p:nvPicPr>
        <p:blipFill>
          <a:blip r:embed="rId3"/>
          <a:stretch>
            <a:fillRect/>
          </a:stretch>
        </p:blipFill>
        <p:spPr>
          <a:xfrm>
            <a:off x="3667326" y="1783183"/>
            <a:ext cx="6307577" cy="4198641"/>
          </a:xfrm>
          <a:prstGeom prst="rect">
            <a:avLst/>
          </a:prstGeom>
        </p:spPr>
      </p:pic>
    </p:spTree>
    <p:extLst>
      <p:ext uri="{BB962C8B-B14F-4D97-AF65-F5344CB8AC3E}">
        <p14:creationId xmlns:p14="http://schemas.microsoft.com/office/powerpoint/2010/main" val="1601138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465826" y="-227"/>
            <a:ext cx="12967449" cy="6927237"/>
          </a:xfrm>
          <a:prstGeom prst="rect">
            <a:avLst/>
          </a:prstGeom>
        </p:spPr>
      </p:pic>
      <p:sp>
        <p:nvSpPr>
          <p:cNvPr id="5" name="文本框 4"/>
          <p:cNvSpPr txBox="1"/>
          <p:nvPr/>
        </p:nvSpPr>
        <p:spPr>
          <a:xfrm>
            <a:off x="353684" y="5624423"/>
            <a:ext cx="1901483" cy="646331"/>
          </a:xfrm>
          <a:prstGeom prst="rect">
            <a:avLst/>
          </a:prstGeom>
          <a:noFill/>
        </p:spPr>
        <p:txBody>
          <a:bodyPr wrap="none" rtlCol="0">
            <a:spAutoFit/>
          </a:bodyPr>
          <a:lstStyle/>
          <a:p>
            <a:r>
              <a:rPr lang="en-US" altLang="zh-CN" dirty="0" smtClean="0">
                <a:solidFill>
                  <a:schemeClr val="bg1"/>
                </a:solidFill>
              </a:rPr>
              <a:t>UNREAL 4.20</a:t>
            </a:r>
          </a:p>
          <a:p>
            <a:r>
              <a:rPr lang="en-US" altLang="zh-CN" dirty="0" smtClean="0">
                <a:solidFill>
                  <a:schemeClr val="bg1"/>
                </a:solidFill>
              </a:rPr>
              <a:t>HOUDINI FX 17.0</a:t>
            </a:r>
            <a:endParaRPr lang="zh-CN" altLang="en-US" dirty="0">
              <a:solidFill>
                <a:schemeClr val="bg1"/>
              </a:solidFill>
            </a:endParaRPr>
          </a:p>
        </p:txBody>
      </p:sp>
    </p:spTree>
    <p:extLst>
      <p:ext uri="{BB962C8B-B14F-4D97-AF65-F5344CB8AC3E}">
        <p14:creationId xmlns:p14="http://schemas.microsoft.com/office/powerpoint/2010/main" val="2927921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Tool-Rotation</a:t>
            </a:r>
            <a:endParaRPr lang="zh-CN" altLang="en-US" sz="3600" dirty="0"/>
          </a:p>
        </p:txBody>
      </p:sp>
      <p:pic>
        <p:nvPicPr>
          <p:cNvPr id="4" name="图片 3"/>
          <p:cNvPicPr>
            <a:picLocks noChangeAspect="1"/>
          </p:cNvPicPr>
          <p:nvPr/>
        </p:nvPicPr>
        <p:blipFill>
          <a:blip r:embed="rId2"/>
          <a:stretch>
            <a:fillRect/>
          </a:stretch>
        </p:blipFill>
        <p:spPr>
          <a:xfrm>
            <a:off x="2156679" y="1645627"/>
            <a:ext cx="6524625" cy="1562100"/>
          </a:xfrm>
          <a:prstGeom prst="rect">
            <a:avLst/>
          </a:prstGeom>
        </p:spPr>
      </p:pic>
      <p:sp>
        <p:nvSpPr>
          <p:cNvPr id="5" name="矩形 4"/>
          <p:cNvSpPr/>
          <p:nvPr/>
        </p:nvSpPr>
        <p:spPr>
          <a:xfrm>
            <a:off x="2180492" y="2356338"/>
            <a:ext cx="6479931" cy="2198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2156679" y="3759432"/>
            <a:ext cx="7953479" cy="2261347"/>
          </a:xfrm>
          <a:prstGeom prst="rect">
            <a:avLst/>
          </a:prstGeom>
        </p:spPr>
      </p:pic>
    </p:spTree>
    <p:extLst>
      <p:ext uri="{BB962C8B-B14F-4D97-AF65-F5344CB8AC3E}">
        <p14:creationId xmlns:p14="http://schemas.microsoft.com/office/powerpoint/2010/main" val="1254436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Tool-Rotation</a:t>
            </a:r>
            <a:endParaRPr lang="zh-CN" altLang="en-US" sz="3600" dirty="0"/>
          </a:p>
        </p:txBody>
      </p:sp>
      <p:pic>
        <p:nvPicPr>
          <p:cNvPr id="4" name="图片 3"/>
          <p:cNvPicPr>
            <a:picLocks noChangeAspect="1"/>
          </p:cNvPicPr>
          <p:nvPr/>
        </p:nvPicPr>
        <p:blipFill>
          <a:blip r:embed="rId2"/>
          <a:stretch>
            <a:fillRect/>
          </a:stretch>
        </p:blipFill>
        <p:spPr>
          <a:xfrm>
            <a:off x="2156679" y="1645627"/>
            <a:ext cx="6524625" cy="1562100"/>
          </a:xfrm>
          <a:prstGeom prst="rect">
            <a:avLst/>
          </a:prstGeom>
        </p:spPr>
      </p:pic>
      <p:sp>
        <p:nvSpPr>
          <p:cNvPr id="5" name="矩形 4"/>
          <p:cNvSpPr/>
          <p:nvPr/>
        </p:nvSpPr>
        <p:spPr>
          <a:xfrm>
            <a:off x="2201373" y="2605403"/>
            <a:ext cx="6479931" cy="2198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2156680" y="3759433"/>
            <a:ext cx="8048369" cy="2245754"/>
          </a:xfrm>
          <a:prstGeom prst="rect">
            <a:avLst/>
          </a:prstGeom>
        </p:spPr>
      </p:pic>
      <p:pic>
        <p:nvPicPr>
          <p:cNvPr id="7" name="图片 6"/>
          <p:cNvPicPr>
            <a:picLocks noChangeAspect="1"/>
          </p:cNvPicPr>
          <p:nvPr/>
        </p:nvPicPr>
        <p:blipFill>
          <a:blip r:embed="rId4"/>
          <a:stretch>
            <a:fillRect/>
          </a:stretch>
        </p:blipFill>
        <p:spPr>
          <a:xfrm>
            <a:off x="2022567" y="3207727"/>
            <a:ext cx="8791575" cy="2381250"/>
          </a:xfrm>
          <a:prstGeom prst="rect">
            <a:avLst/>
          </a:prstGeom>
        </p:spPr>
      </p:pic>
    </p:spTree>
    <p:extLst>
      <p:ext uri="{BB962C8B-B14F-4D97-AF65-F5344CB8AC3E}">
        <p14:creationId xmlns:p14="http://schemas.microsoft.com/office/powerpoint/2010/main" val="479642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Tool-Terrain Domain</a:t>
            </a:r>
            <a:endParaRPr lang="zh-CN" altLang="en-US" sz="3600" dirty="0"/>
          </a:p>
        </p:txBody>
      </p:sp>
      <p:pic>
        <p:nvPicPr>
          <p:cNvPr id="9" name="图片 8"/>
          <p:cNvPicPr>
            <a:picLocks noChangeAspect="1"/>
          </p:cNvPicPr>
          <p:nvPr/>
        </p:nvPicPr>
        <p:blipFill>
          <a:blip r:embed="rId2"/>
          <a:stretch>
            <a:fillRect/>
          </a:stretch>
        </p:blipFill>
        <p:spPr>
          <a:xfrm>
            <a:off x="2156518" y="1984076"/>
            <a:ext cx="8548060" cy="3535130"/>
          </a:xfrm>
          <a:prstGeom prst="rect">
            <a:avLst/>
          </a:prstGeom>
        </p:spPr>
      </p:pic>
    </p:spTree>
    <p:extLst>
      <p:ext uri="{BB962C8B-B14F-4D97-AF65-F5344CB8AC3E}">
        <p14:creationId xmlns:p14="http://schemas.microsoft.com/office/powerpoint/2010/main" val="1770883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Tool-Terrain Deformation</a:t>
            </a:r>
            <a:endParaRPr lang="zh-CN" altLang="en-US" sz="3600" dirty="0"/>
          </a:p>
        </p:txBody>
      </p:sp>
      <p:sp>
        <p:nvSpPr>
          <p:cNvPr id="6" name="文本框 5"/>
          <p:cNvSpPr txBox="1"/>
          <p:nvPr/>
        </p:nvSpPr>
        <p:spPr>
          <a:xfrm>
            <a:off x="2022567" y="1646835"/>
            <a:ext cx="8264433"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In nature, tree roots are lifting the ground a little bit </a:t>
            </a:r>
            <a:endParaRPr lang="zh-CN" altLang="en-US" dirty="0"/>
          </a:p>
        </p:txBody>
      </p:sp>
      <p:pic>
        <p:nvPicPr>
          <p:cNvPr id="4" name="图片 3"/>
          <p:cNvPicPr>
            <a:picLocks noChangeAspect="1"/>
          </p:cNvPicPr>
          <p:nvPr/>
        </p:nvPicPr>
        <p:blipFill>
          <a:blip r:embed="rId2"/>
          <a:stretch>
            <a:fillRect/>
          </a:stretch>
        </p:blipFill>
        <p:spPr>
          <a:xfrm>
            <a:off x="2142437" y="2399758"/>
            <a:ext cx="9477554" cy="2671732"/>
          </a:xfrm>
          <a:prstGeom prst="rect">
            <a:avLst/>
          </a:prstGeom>
        </p:spPr>
      </p:pic>
    </p:spTree>
    <p:extLst>
      <p:ext uri="{BB962C8B-B14F-4D97-AF65-F5344CB8AC3E}">
        <p14:creationId xmlns:p14="http://schemas.microsoft.com/office/powerpoint/2010/main" val="1444516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Tool-Terrain Deformation</a:t>
            </a:r>
            <a:endParaRPr lang="zh-CN" altLang="en-US" sz="3600" dirty="0"/>
          </a:p>
        </p:txBody>
      </p:sp>
      <p:pic>
        <p:nvPicPr>
          <p:cNvPr id="5" name="图片 4"/>
          <p:cNvPicPr>
            <a:picLocks noChangeAspect="1"/>
          </p:cNvPicPr>
          <p:nvPr/>
        </p:nvPicPr>
        <p:blipFill>
          <a:blip r:embed="rId2"/>
          <a:stretch>
            <a:fillRect/>
          </a:stretch>
        </p:blipFill>
        <p:spPr>
          <a:xfrm>
            <a:off x="2127342" y="1668491"/>
            <a:ext cx="5153025" cy="3286125"/>
          </a:xfrm>
          <a:prstGeom prst="rect">
            <a:avLst/>
          </a:prstGeom>
        </p:spPr>
      </p:pic>
      <p:pic>
        <p:nvPicPr>
          <p:cNvPr id="7" name="图片 6"/>
          <p:cNvPicPr>
            <a:picLocks noChangeAspect="1"/>
          </p:cNvPicPr>
          <p:nvPr/>
        </p:nvPicPr>
        <p:blipFill>
          <a:blip r:embed="rId3"/>
          <a:stretch>
            <a:fillRect/>
          </a:stretch>
        </p:blipFill>
        <p:spPr>
          <a:xfrm>
            <a:off x="6334508" y="3536858"/>
            <a:ext cx="5109890" cy="2655659"/>
          </a:xfrm>
          <a:prstGeom prst="rect">
            <a:avLst/>
          </a:prstGeom>
        </p:spPr>
      </p:pic>
      <p:sp>
        <p:nvSpPr>
          <p:cNvPr id="8" name="矩形 7"/>
          <p:cNvSpPr/>
          <p:nvPr/>
        </p:nvSpPr>
        <p:spPr>
          <a:xfrm>
            <a:off x="2248250" y="2709644"/>
            <a:ext cx="5032117" cy="42783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248249" y="2443935"/>
            <a:ext cx="5032117" cy="1902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8759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Tool-Terrain Domain</a:t>
            </a:r>
            <a:endParaRPr lang="zh-CN" altLang="en-US" sz="3600" dirty="0"/>
          </a:p>
        </p:txBody>
      </p:sp>
      <p:pic>
        <p:nvPicPr>
          <p:cNvPr id="3" name="图片 2"/>
          <p:cNvPicPr>
            <a:picLocks noChangeAspect="1"/>
          </p:cNvPicPr>
          <p:nvPr/>
        </p:nvPicPr>
        <p:blipFill>
          <a:blip r:embed="rId2"/>
          <a:stretch>
            <a:fillRect/>
          </a:stretch>
        </p:blipFill>
        <p:spPr>
          <a:xfrm>
            <a:off x="2022567" y="2261231"/>
            <a:ext cx="6950736" cy="3760234"/>
          </a:xfrm>
          <a:prstGeom prst="rect">
            <a:avLst/>
          </a:prstGeom>
        </p:spPr>
      </p:pic>
      <p:sp>
        <p:nvSpPr>
          <p:cNvPr id="6" name="文本框 5"/>
          <p:cNvSpPr txBox="1"/>
          <p:nvPr/>
        </p:nvSpPr>
        <p:spPr>
          <a:xfrm>
            <a:off x="2022567" y="1646835"/>
            <a:ext cx="8264433"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In nature, tree roots are blend with terrain and have some </a:t>
            </a:r>
            <a:r>
              <a:rPr lang="en-US" altLang="zh-CN" dirty="0" err="1" smtClean="0"/>
              <a:t>branchs</a:t>
            </a:r>
            <a:r>
              <a:rPr lang="en-US" altLang="zh-CN" dirty="0" smtClean="0"/>
              <a:t>, stones.  </a:t>
            </a:r>
            <a:endParaRPr lang="zh-CN" altLang="en-US" dirty="0"/>
          </a:p>
        </p:txBody>
      </p:sp>
    </p:spTree>
    <p:extLst>
      <p:ext uri="{BB962C8B-B14F-4D97-AF65-F5344CB8AC3E}">
        <p14:creationId xmlns:p14="http://schemas.microsoft.com/office/powerpoint/2010/main" val="3627568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Tool-Terrain Domain</a:t>
            </a:r>
            <a:endParaRPr lang="zh-CN" altLang="en-US" sz="3600" dirty="0"/>
          </a:p>
        </p:txBody>
      </p:sp>
      <p:pic>
        <p:nvPicPr>
          <p:cNvPr id="4" name="图片 3"/>
          <p:cNvPicPr>
            <a:picLocks noChangeAspect="1"/>
          </p:cNvPicPr>
          <p:nvPr/>
        </p:nvPicPr>
        <p:blipFill>
          <a:blip r:embed="rId2"/>
          <a:stretch>
            <a:fillRect/>
          </a:stretch>
        </p:blipFill>
        <p:spPr>
          <a:xfrm>
            <a:off x="2022567" y="2256638"/>
            <a:ext cx="4354732" cy="2878690"/>
          </a:xfrm>
          <a:prstGeom prst="rect">
            <a:avLst/>
          </a:prstGeom>
        </p:spPr>
      </p:pic>
      <p:pic>
        <p:nvPicPr>
          <p:cNvPr id="5" name="图片 4"/>
          <p:cNvPicPr>
            <a:picLocks noChangeAspect="1"/>
          </p:cNvPicPr>
          <p:nvPr/>
        </p:nvPicPr>
        <p:blipFill>
          <a:blip r:embed="rId3"/>
          <a:stretch>
            <a:fillRect/>
          </a:stretch>
        </p:blipFill>
        <p:spPr>
          <a:xfrm>
            <a:off x="6494746" y="2256638"/>
            <a:ext cx="4197474" cy="2878690"/>
          </a:xfrm>
          <a:prstGeom prst="rect">
            <a:avLst/>
          </a:prstGeom>
        </p:spPr>
      </p:pic>
      <p:sp>
        <p:nvSpPr>
          <p:cNvPr id="7" name="文本框 6"/>
          <p:cNvSpPr txBox="1"/>
          <p:nvPr/>
        </p:nvSpPr>
        <p:spPr>
          <a:xfrm>
            <a:off x="2022567" y="1646835"/>
            <a:ext cx="8264433"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Use projection, output mask to UE4’s landscape layer</a:t>
            </a:r>
            <a:endParaRPr lang="zh-CN" altLang="en-US" dirty="0"/>
          </a:p>
        </p:txBody>
      </p:sp>
    </p:spTree>
    <p:extLst>
      <p:ext uri="{BB962C8B-B14F-4D97-AF65-F5344CB8AC3E}">
        <p14:creationId xmlns:p14="http://schemas.microsoft.com/office/powerpoint/2010/main" val="1936419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a:t>Biome Generation </a:t>
            </a:r>
            <a:r>
              <a:rPr lang="en-US" altLang="zh-CN" sz="3600" dirty="0" smtClean="0"/>
              <a:t>Tool-Terrain Data Output</a:t>
            </a:r>
            <a:endParaRPr lang="zh-CN" altLang="en-US" sz="3600" dirty="0"/>
          </a:p>
        </p:txBody>
      </p:sp>
      <p:sp>
        <p:nvSpPr>
          <p:cNvPr id="7" name="文本框 6"/>
          <p:cNvSpPr txBox="1"/>
          <p:nvPr/>
        </p:nvSpPr>
        <p:spPr>
          <a:xfrm>
            <a:off x="2022567" y="1646835"/>
            <a:ext cx="8264433"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Output age and viability mask to generation relative biome</a:t>
            </a:r>
            <a:endParaRPr lang="zh-CN" altLang="en-US" dirty="0"/>
          </a:p>
        </p:txBody>
      </p:sp>
      <p:pic>
        <p:nvPicPr>
          <p:cNvPr id="6" name="图片 5"/>
          <p:cNvPicPr>
            <a:picLocks noChangeAspect="1"/>
          </p:cNvPicPr>
          <p:nvPr/>
        </p:nvPicPr>
        <p:blipFill>
          <a:blip r:embed="rId2"/>
          <a:stretch>
            <a:fillRect/>
          </a:stretch>
        </p:blipFill>
        <p:spPr>
          <a:xfrm>
            <a:off x="2132769" y="2134627"/>
            <a:ext cx="5181600" cy="1038225"/>
          </a:xfrm>
          <a:prstGeom prst="rect">
            <a:avLst/>
          </a:prstGeom>
        </p:spPr>
      </p:pic>
      <p:pic>
        <p:nvPicPr>
          <p:cNvPr id="8" name="图片 7"/>
          <p:cNvPicPr>
            <a:picLocks noChangeAspect="1"/>
          </p:cNvPicPr>
          <p:nvPr/>
        </p:nvPicPr>
        <p:blipFill>
          <a:blip r:embed="rId3"/>
          <a:stretch>
            <a:fillRect/>
          </a:stretch>
        </p:blipFill>
        <p:spPr>
          <a:xfrm>
            <a:off x="7429850" y="2134627"/>
            <a:ext cx="3833926" cy="917600"/>
          </a:xfrm>
          <a:prstGeom prst="rect">
            <a:avLst/>
          </a:prstGeom>
        </p:spPr>
      </p:pic>
      <p:pic>
        <p:nvPicPr>
          <p:cNvPr id="9" name="图片 8"/>
          <p:cNvPicPr>
            <a:picLocks noChangeAspect="1"/>
          </p:cNvPicPr>
          <p:nvPr/>
        </p:nvPicPr>
        <p:blipFill>
          <a:blip r:embed="rId4"/>
          <a:stretch>
            <a:fillRect/>
          </a:stretch>
        </p:blipFill>
        <p:spPr>
          <a:xfrm>
            <a:off x="7429850" y="3052227"/>
            <a:ext cx="3833926" cy="917600"/>
          </a:xfrm>
          <a:prstGeom prst="rect">
            <a:avLst/>
          </a:prstGeom>
        </p:spPr>
      </p:pic>
      <p:pic>
        <p:nvPicPr>
          <p:cNvPr id="11" name="图片 10"/>
          <p:cNvPicPr>
            <a:picLocks noChangeAspect="1"/>
          </p:cNvPicPr>
          <p:nvPr/>
        </p:nvPicPr>
        <p:blipFill>
          <a:blip r:embed="rId5"/>
          <a:stretch>
            <a:fillRect/>
          </a:stretch>
        </p:blipFill>
        <p:spPr>
          <a:xfrm>
            <a:off x="2132769" y="3335716"/>
            <a:ext cx="4377088" cy="3420802"/>
          </a:xfrm>
          <a:prstGeom prst="rect">
            <a:avLst/>
          </a:prstGeom>
        </p:spPr>
      </p:pic>
      <p:sp>
        <p:nvSpPr>
          <p:cNvPr id="12" name="矩形 11"/>
          <p:cNvSpPr/>
          <p:nvPr/>
        </p:nvSpPr>
        <p:spPr>
          <a:xfrm>
            <a:off x="2642531" y="5318943"/>
            <a:ext cx="3691157" cy="3016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6"/>
          <a:stretch>
            <a:fillRect/>
          </a:stretch>
        </p:blipFill>
        <p:spPr>
          <a:xfrm>
            <a:off x="6843450" y="4090452"/>
            <a:ext cx="4397107" cy="2267828"/>
          </a:xfrm>
          <a:prstGeom prst="rect">
            <a:avLst/>
          </a:prstGeom>
        </p:spPr>
      </p:pic>
    </p:spTree>
    <p:extLst>
      <p:ext uri="{BB962C8B-B14F-4D97-AF65-F5344CB8AC3E}">
        <p14:creationId xmlns:p14="http://schemas.microsoft.com/office/powerpoint/2010/main" val="3926996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12862075" cy="6891996"/>
          </a:xfrm>
          <a:prstGeom prst="rect">
            <a:avLst/>
          </a:prstGeom>
        </p:spPr>
      </p:pic>
    </p:spTree>
    <p:extLst>
      <p:ext uri="{BB962C8B-B14F-4D97-AF65-F5344CB8AC3E}">
        <p14:creationId xmlns:p14="http://schemas.microsoft.com/office/powerpoint/2010/main" val="2581104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022567" y="3974830"/>
            <a:ext cx="6334125" cy="1943100"/>
          </a:xfrm>
          <a:prstGeom prst="rect">
            <a:avLst/>
          </a:prstGeom>
        </p:spPr>
      </p:pic>
      <p:sp>
        <p:nvSpPr>
          <p:cNvPr id="6" name="标题 1"/>
          <p:cNvSpPr>
            <a:spLocks noGrp="1"/>
          </p:cNvSpPr>
          <p:nvPr>
            <p:ph type="title"/>
          </p:nvPr>
        </p:nvSpPr>
        <p:spPr>
          <a:xfrm>
            <a:off x="2022567" y="565427"/>
            <a:ext cx="10515600" cy="1325563"/>
          </a:xfrm>
        </p:spPr>
        <p:txBody>
          <a:bodyPr/>
          <a:lstStyle/>
          <a:p>
            <a:r>
              <a:rPr lang="en-US" altLang="zh-CN" sz="3600" dirty="0" smtClean="0"/>
              <a:t>HOUDINI ENGINE FOR UNREAL</a:t>
            </a:r>
            <a:endParaRPr lang="zh-CN" altLang="en-US" sz="3600" dirty="0"/>
          </a:p>
        </p:txBody>
      </p:sp>
      <p:sp>
        <p:nvSpPr>
          <p:cNvPr id="7" name="文本框 6"/>
          <p:cNvSpPr txBox="1"/>
          <p:nvPr/>
        </p:nvSpPr>
        <p:spPr>
          <a:xfrm>
            <a:off x="2022567" y="1646835"/>
            <a:ext cx="8264433" cy="2031325"/>
          </a:xfrm>
          <a:prstGeom prst="rect">
            <a:avLst/>
          </a:prstGeom>
          <a:noFill/>
        </p:spPr>
        <p:txBody>
          <a:bodyPr wrap="square" rtlCol="0">
            <a:spAutoFit/>
          </a:bodyPr>
          <a:lstStyle/>
          <a:p>
            <a:r>
              <a:rPr lang="en-US" altLang="zh-CN" dirty="0"/>
              <a:t>Houdini Engine for Unreal Engine is a plug-in that allows integration of Houdini technology into Unreal.</a:t>
            </a:r>
          </a:p>
          <a:p>
            <a:r>
              <a:rPr lang="en-US" altLang="zh-CN" dirty="0"/>
              <a:t>This plug-in brings Houdini's powerful and flexible procedural workflow into Unreal Engine through Houdini Digital Assets. Artists can interactively adjust asset parameters inside the editor and use Unreal geometries as asset inputs. Houdini's procedural engine will then "cook" the asset and the results will be available in the editor without the need for baking.</a:t>
            </a:r>
          </a:p>
        </p:txBody>
      </p:sp>
    </p:spTree>
    <p:extLst>
      <p:ext uri="{BB962C8B-B14F-4D97-AF65-F5344CB8AC3E}">
        <p14:creationId xmlns:p14="http://schemas.microsoft.com/office/powerpoint/2010/main" val="814151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14400" y="0"/>
            <a:ext cx="13362983" cy="6868003"/>
          </a:xfrm>
          <a:prstGeom prst="rect">
            <a:avLst/>
          </a:prstGeom>
        </p:spPr>
      </p:pic>
      <p:sp>
        <p:nvSpPr>
          <p:cNvPr id="5" name="文本框 4"/>
          <p:cNvSpPr txBox="1"/>
          <p:nvPr/>
        </p:nvSpPr>
        <p:spPr>
          <a:xfrm>
            <a:off x="353684" y="5624423"/>
            <a:ext cx="1901483" cy="646331"/>
          </a:xfrm>
          <a:prstGeom prst="rect">
            <a:avLst/>
          </a:prstGeom>
          <a:noFill/>
        </p:spPr>
        <p:txBody>
          <a:bodyPr wrap="none" rtlCol="0">
            <a:spAutoFit/>
          </a:bodyPr>
          <a:lstStyle/>
          <a:p>
            <a:r>
              <a:rPr lang="en-US" altLang="zh-CN" dirty="0" smtClean="0">
                <a:solidFill>
                  <a:schemeClr val="bg1"/>
                </a:solidFill>
              </a:rPr>
              <a:t>UNREAL 4.20</a:t>
            </a:r>
          </a:p>
          <a:p>
            <a:r>
              <a:rPr lang="en-US" altLang="zh-CN" dirty="0" smtClean="0">
                <a:solidFill>
                  <a:schemeClr val="bg1"/>
                </a:solidFill>
              </a:rPr>
              <a:t>HOUDINI FX 17.0</a:t>
            </a:r>
            <a:endParaRPr lang="zh-CN" altLang="en-US" dirty="0">
              <a:solidFill>
                <a:schemeClr val="bg1"/>
              </a:solidFill>
            </a:endParaRPr>
          </a:p>
        </p:txBody>
      </p:sp>
    </p:spTree>
    <p:extLst>
      <p:ext uri="{BB962C8B-B14F-4D97-AF65-F5344CB8AC3E}">
        <p14:creationId xmlns:p14="http://schemas.microsoft.com/office/powerpoint/2010/main" val="804966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022567" y="565427"/>
            <a:ext cx="10515600" cy="1325563"/>
          </a:xfrm>
        </p:spPr>
        <p:txBody>
          <a:bodyPr/>
          <a:lstStyle/>
          <a:p>
            <a:r>
              <a:rPr lang="en-US" altLang="zh-CN" sz="3600" dirty="0" smtClean="0"/>
              <a:t>HOUDINI ENGINE FOR UNREAL</a:t>
            </a:r>
            <a:endParaRPr lang="zh-CN" altLang="en-US" sz="3600" dirty="0"/>
          </a:p>
        </p:txBody>
      </p:sp>
      <p:sp>
        <p:nvSpPr>
          <p:cNvPr id="7" name="文本框 6"/>
          <p:cNvSpPr txBox="1"/>
          <p:nvPr/>
        </p:nvSpPr>
        <p:spPr>
          <a:xfrm>
            <a:off x="2022567" y="1897245"/>
            <a:ext cx="3506965" cy="2031325"/>
          </a:xfrm>
          <a:prstGeom prst="rect">
            <a:avLst/>
          </a:prstGeom>
          <a:noFill/>
        </p:spPr>
        <p:txBody>
          <a:bodyPr wrap="square" rtlCol="0">
            <a:spAutoFit/>
          </a:bodyPr>
          <a:lstStyle/>
          <a:p>
            <a:r>
              <a:rPr lang="en-US" altLang="zh-CN" dirty="0" smtClean="0"/>
              <a:t>Input</a:t>
            </a:r>
          </a:p>
          <a:p>
            <a:pPr marL="285750" indent="-285750">
              <a:buFont typeface="Arial" panose="020B0604020202020204" pitchFamily="34" charset="0"/>
              <a:buChar char="•"/>
            </a:pPr>
            <a:r>
              <a:rPr lang="en-US" altLang="zh-CN" dirty="0"/>
              <a:t>Geometry Inputs</a:t>
            </a:r>
          </a:p>
          <a:p>
            <a:pPr marL="285750" indent="-285750">
              <a:buFont typeface="Arial" panose="020B0604020202020204" pitchFamily="34" charset="0"/>
              <a:buChar char="•"/>
            </a:pPr>
            <a:r>
              <a:rPr lang="en-US" altLang="zh-CN" dirty="0"/>
              <a:t>Curve Inputs</a:t>
            </a:r>
          </a:p>
          <a:p>
            <a:pPr marL="285750" indent="-285750">
              <a:buFont typeface="Arial" panose="020B0604020202020204" pitchFamily="34" charset="0"/>
              <a:buChar char="•"/>
            </a:pPr>
            <a:r>
              <a:rPr lang="en-US" altLang="zh-CN" dirty="0"/>
              <a:t>Asset Inputs</a:t>
            </a:r>
          </a:p>
          <a:p>
            <a:pPr marL="285750" indent="-285750">
              <a:buFont typeface="Arial" panose="020B0604020202020204" pitchFamily="34" charset="0"/>
              <a:buChar char="•"/>
            </a:pPr>
            <a:r>
              <a:rPr lang="en-US" altLang="zh-CN" dirty="0"/>
              <a:t>World Outliner Inputs</a:t>
            </a:r>
          </a:p>
          <a:p>
            <a:pPr marL="285750" indent="-285750">
              <a:buFont typeface="Arial" panose="020B0604020202020204" pitchFamily="34" charset="0"/>
              <a:buChar char="•"/>
            </a:pPr>
            <a:r>
              <a:rPr lang="en-US" altLang="zh-CN" dirty="0"/>
              <a:t>Landscape Inputs</a:t>
            </a:r>
          </a:p>
          <a:p>
            <a:endParaRPr lang="en-US" altLang="zh-CN" dirty="0"/>
          </a:p>
        </p:txBody>
      </p:sp>
      <p:sp>
        <p:nvSpPr>
          <p:cNvPr id="8" name="文本框 7"/>
          <p:cNvSpPr txBox="1"/>
          <p:nvPr/>
        </p:nvSpPr>
        <p:spPr>
          <a:xfrm>
            <a:off x="6030974" y="1897244"/>
            <a:ext cx="3506965" cy="1200329"/>
          </a:xfrm>
          <a:prstGeom prst="rect">
            <a:avLst/>
          </a:prstGeom>
          <a:noFill/>
        </p:spPr>
        <p:txBody>
          <a:bodyPr wrap="square" rtlCol="0">
            <a:spAutoFit/>
          </a:bodyPr>
          <a:lstStyle/>
          <a:p>
            <a:r>
              <a:rPr lang="en-US" altLang="zh-CN" dirty="0" smtClean="0"/>
              <a:t>Output</a:t>
            </a:r>
          </a:p>
          <a:p>
            <a:pPr marL="285750" indent="-285750">
              <a:buFont typeface="Arial" panose="020B0604020202020204" pitchFamily="34" charset="0"/>
              <a:buChar char="•"/>
            </a:pPr>
            <a:r>
              <a:rPr lang="en-US" altLang="zh-CN" dirty="0"/>
              <a:t>Static Meshes</a:t>
            </a:r>
          </a:p>
          <a:p>
            <a:pPr marL="285750" indent="-285750">
              <a:buFont typeface="Arial" panose="020B0604020202020204" pitchFamily="34" charset="0"/>
              <a:buChar char="•"/>
            </a:pPr>
            <a:r>
              <a:rPr lang="en-US" altLang="zh-CN" dirty="0"/>
              <a:t>Instanced Static Meshes</a:t>
            </a:r>
          </a:p>
          <a:p>
            <a:pPr marL="285750" indent="-285750">
              <a:buFont typeface="Arial" panose="020B0604020202020204" pitchFamily="34" charset="0"/>
              <a:buChar char="•"/>
            </a:pPr>
            <a:r>
              <a:rPr lang="en-US" altLang="zh-CN" dirty="0"/>
              <a:t>Landscapes</a:t>
            </a:r>
            <a:endParaRPr lang="en-US" altLang="zh-CN" dirty="0"/>
          </a:p>
        </p:txBody>
      </p:sp>
      <p:pic>
        <p:nvPicPr>
          <p:cNvPr id="1026" name="Picture 2" descr="Unreal_OutputMesh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983" y="4252125"/>
            <a:ext cx="2548404" cy="1875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real_OutputInstanc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890" y="4244873"/>
            <a:ext cx="3389093" cy="18828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real_LandscapeDetai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8387" y="4252125"/>
            <a:ext cx="2271265" cy="1882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3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6311"/>
            <a:ext cx="12939227" cy="6864311"/>
          </a:xfrm>
          <a:prstGeom prst="rect">
            <a:avLst/>
          </a:prstGeom>
        </p:spPr>
      </p:pic>
      <p:sp>
        <p:nvSpPr>
          <p:cNvPr id="6" name="标题 1"/>
          <p:cNvSpPr txBox="1">
            <a:spLocks/>
          </p:cNvSpPr>
          <p:nvPr/>
        </p:nvSpPr>
        <p:spPr>
          <a:xfrm>
            <a:off x="854513" y="401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solidFill>
                  <a:schemeClr val="tx1">
                    <a:lumMod val="95000"/>
                    <a:lumOff val="5000"/>
                  </a:schemeClr>
                </a:solidFill>
              </a:rPr>
              <a:t>UNREAL LANDSCAPE</a:t>
            </a:r>
            <a:endParaRPr lang="zh-CN" altLang="en-US" b="1" dirty="0">
              <a:solidFill>
                <a:schemeClr val="tx1">
                  <a:lumMod val="95000"/>
                  <a:lumOff val="5000"/>
                </a:schemeClr>
              </a:solidFill>
            </a:endParaRPr>
          </a:p>
        </p:txBody>
      </p:sp>
    </p:spTree>
    <p:extLst>
      <p:ext uri="{BB962C8B-B14F-4D97-AF65-F5344CB8AC3E}">
        <p14:creationId xmlns:p14="http://schemas.microsoft.com/office/powerpoint/2010/main" val="3391097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022567" y="565427"/>
            <a:ext cx="10515600" cy="1325563"/>
          </a:xfrm>
        </p:spPr>
        <p:txBody>
          <a:bodyPr/>
          <a:lstStyle/>
          <a:p>
            <a:r>
              <a:rPr lang="en-US" altLang="zh-CN" sz="3600" dirty="0" smtClean="0"/>
              <a:t>Unreal Landscape</a:t>
            </a:r>
            <a:endParaRPr lang="zh-CN" altLang="en-US" sz="3600" dirty="0"/>
          </a:p>
        </p:txBody>
      </p:sp>
      <p:sp>
        <p:nvSpPr>
          <p:cNvPr id="7" name="文本框 6"/>
          <p:cNvSpPr txBox="1"/>
          <p:nvPr/>
        </p:nvSpPr>
        <p:spPr>
          <a:xfrm>
            <a:off x="7034515" y="2009389"/>
            <a:ext cx="3938286" cy="1384995"/>
          </a:xfrm>
          <a:prstGeom prst="rect">
            <a:avLst/>
          </a:prstGeom>
          <a:noFill/>
        </p:spPr>
        <p:txBody>
          <a:bodyPr wrap="square" rtlCol="0">
            <a:spAutoFit/>
          </a:bodyPr>
          <a:lstStyle/>
          <a:p>
            <a:r>
              <a:rPr lang="en-US" altLang="zh-CN" sz="1200" dirty="0" smtClean="0"/>
              <a:t>Yellow:  Landscape </a:t>
            </a:r>
            <a:r>
              <a:rPr lang="en-US" altLang="zh-CN" sz="1200" dirty="0"/>
              <a:t>Actor </a:t>
            </a:r>
            <a:r>
              <a:rPr lang="en-US" altLang="zh-CN" sz="1200" dirty="0" smtClean="0"/>
              <a:t>Edge</a:t>
            </a:r>
          </a:p>
          <a:p>
            <a:endParaRPr lang="en-US" altLang="zh-CN" sz="1200" dirty="0"/>
          </a:p>
          <a:p>
            <a:r>
              <a:rPr lang="en-US" altLang="zh-CN" sz="1200" dirty="0"/>
              <a:t>Light </a:t>
            </a:r>
            <a:r>
              <a:rPr lang="en-US" altLang="zh-CN" sz="1200" dirty="0" smtClean="0"/>
              <a:t>Green: Landscape </a:t>
            </a:r>
            <a:r>
              <a:rPr lang="en-US" altLang="zh-CN" sz="1200" dirty="0"/>
              <a:t>Component </a:t>
            </a:r>
            <a:r>
              <a:rPr lang="en-US" altLang="zh-CN" sz="1200" dirty="0" smtClean="0"/>
              <a:t>Edge</a:t>
            </a:r>
          </a:p>
          <a:p>
            <a:endParaRPr lang="en-US" altLang="zh-CN" sz="1200" dirty="0"/>
          </a:p>
          <a:p>
            <a:r>
              <a:rPr lang="en-US" altLang="zh-CN" sz="1200" dirty="0"/>
              <a:t>Medium </a:t>
            </a:r>
            <a:r>
              <a:rPr lang="en-US" altLang="zh-CN" sz="1200" dirty="0" smtClean="0"/>
              <a:t>Green: Landscape </a:t>
            </a:r>
            <a:r>
              <a:rPr lang="en-US" altLang="zh-CN" sz="1200" dirty="0"/>
              <a:t>Section </a:t>
            </a:r>
            <a:r>
              <a:rPr lang="en-US" altLang="zh-CN" sz="1200" dirty="0" smtClean="0"/>
              <a:t>Edge</a:t>
            </a:r>
          </a:p>
          <a:p>
            <a:endParaRPr lang="en-US" altLang="zh-CN" sz="1200" dirty="0"/>
          </a:p>
          <a:p>
            <a:r>
              <a:rPr lang="en-US" altLang="zh-CN" sz="1200" dirty="0"/>
              <a:t>Dark </a:t>
            </a:r>
            <a:r>
              <a:rPr lang="en-US" altLang="zh-CN" sz="1200" dirty="0" smtClean="0"/>
              <a:t>Green: Landscape </a:t>
            </a:r>
            <a:r>
              <a:rPr lang="en-US" altLang="zh-CN" sz="1200" dirty="0"/>
              <a:t>Individual Quad</a:t>
            </a:r>
            <a:endParaRPr lang="en-US" altLang="zh-CN" sz="1200" dirty="0"/>
          </a:p>
        </p:txBody>
      </p:sp>
      <p:pic>
        <p:nvPicPr>
          <p:cNvPr id="2050" name="Picture 2" descr="https://docs.unrealengine.com/portals/0/images/Engine/Landscape/TechnicalGuide/Landscape_Create_Pre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338" y="2009389"/>
            <a:ext cx="4568014" cy="292205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2022567" y="5049838"/>
            <a:ext cx="8264433" cy="1200329"/>
          </a:xfrm>
          <a:prstGeom prst="rect">
            <a:avLst/>
          </a:prstGeom>
          <a:noFill/>
        </p:spPr>
        <p:txBody>
          <a:bodyPr wrap="square" rtlCol="0">
            <a:spAutoFit/>
          </a:bodyPr>
          <a:lstStyle/>
          <a:p>
            <a:r>
              <a:rPr lang="en-US" altLang="zh-CN" b="1" dirty="0" smtClean="0"/>
              <a:t>Landscape Actor</a:t>
            </a:r>
            <a:r>
              <a:rPr lang="en-US" altLang="zh-CN" dirty="0" smtClean="0"/>
              <a:t> is </a:t>
            </a:r>
            <a:r>
              <a:rPr lang="en-US" altLang="zh-CN" dirty="0"/>
              <a:t>divided into multiple </a:t>
            </a:r>
            <a:r>
              <a:rPr lang="en-US" altLang="zh-CN" b="1" dirty="0"/>
              <a:t>Components</a:t>
            </a:r>
            <a:r>
              <a:rPr lang="en-US" altLang="zh-CN" dirty="0"/>
              <a:t>, which are </a:t>
            </a:r>
            <a:r>
              <a:rPr lang="en-US" altLang="zh-CN" dirty="0" err="1"/>
              <a:t>Unreal's</a:t>
            </a:r>
            <a:r>
              <a:rPr lang="en-US" altLang="zh-CN" dirty="0"/>
              <a:t> base unit of rendering, visibility calculation, and collision. </a:t>
            </a:r>
            <a:r>
              <a:rPr lang="en-US" altLang="zh-CN" b="1" dirty="0"/>
              <a:t>Components</a:t>
            </a:r>
            <a:r>
              <a:rPr lang="en-US" altLang="zh-CN" dirty="0"/>
              <a:t> can optionally be divided into either 1 or 4 (2x2) </a:t>
            </a:r>
            <a:r>
              <a:rPr lang="en-US" altLang="zh-CN" dirty="0" smtClean="0"/>
              <a:t>sub </a:t>
            </a:r>
            <a:r>
              <a:rPr lang="en-US" altLang="zh-CN" b="1" dirty="0" smtClean="0"/>
              <a:t>sections</a:t>
            </a:r>
            <a:r>
              <a:rPr lang="en-US" altLang="zh-CN" dirty="0"/>
              <a:t>. These sections are the base unit of Landscape LOD calculation.</a:t>
            </a:r>
            <a:endParaRPr lang="en-US" altLang="zh-CN" dirty="0"/>
          </a:p>
        </p:txBody>
      </p:sp>
    </p:spTree>
    <p:extLst>
      <p:ext uri="{BB962C8B-B14F-4D97-AF65-F5344CB8AC3E}">
        <p14:creationId xmlns:p14="http://schemas.microsoft.com/office/powerpoint/2010/main" val="4291057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022567" y="565427"/>
            <a:ext cx="10515600" cy="1325563"/>
          </a:xfrm>
        </p:spPr>
        <p:txBody>
          <a:bodyPr/>
          <a:lstStyle/>
          <a:p>
            <a:r>
              <a:rPr lang="en-US" altLang="zh-CN" sz="3600" dirty="0" smtClean="0"/>
              <a:t>Unreal Landscape Material</a:t>
            </a:r>
            <a:endParaRPr lang="zh-CN" altLang="en-US" sz="3600" dirty="0"/>
          </a:p>
        </p:txBody>
      </p:sp>
      <p:pic>
        <p:nvPicPr>
          <p:cNvPr id="2" name="图片 1"/>
          <p:cNvPicPr>
            <a:picLocks noChangeAspect="1"/>
          </p:cNvPicPr>
          <p:nvPr/>
        </p:nvPicPr>
        <p:blipFill>
          <a:blip r:embed="rId2"/>
          <a:stretch>
            <a:fillRect/>
          </a:stretch>
        </p:blipFill>
        <p:spPr>
          <a:xfrm>
            <a:off x="2022567" y="2016065"/>
            <a:ext cx="6531185" cy="4495593"/>
          </a:xfrm>
          <a:prstGeom prst="rect">
            <a:avLst/>
          </a:prstGeom>
        </p:spPr>
      </p:pic>
      <p:sp>
        <p:nvSpPr>
          <p:cNvPr id="8" name="文本框 7"/>
          <p:cNvSpPr txBox="1"/>
          <p:nvPr/>
        </p:nvSpPr>
        <p:spPr>
          <a:xfrm>
            <a:off x="2022567" y="1529475"/>
            <a:ext cx="3506965" cy="369332"/>
          </a:xfrm>
          <a:prstGeom prst="rect">
            <a:avLst/>
          </a:prstGeom>
          <a:noFill/>
        </p:spPr>
        <p:txBody>
          <a:bodyPr wrap="square" rtlCol="0">
            <a:spAutoFit/>
          </a:bodyPr>
          <a:lstStyle/>
          <a:p>
            <a:pPr fontAlgn="base"/>
            <a:r>
              <a:rPr lang="en-US" altLang="zh-CN" dirty="0"/>
              <a:t>Recommended Landscape Sizes</a:t>
            </a:r>
          </a:p>
        </p:txBody>
      </p:sp>
      <p:pic>
        <p:nvPicPr>
          <p:cNvPr id="3" name="图片 2"/>
          <p:cNvPicPr>
            <a:picLocks noChangeAspect="1"/>
          </p:cNvPicPr>
          <p:nvPr/>
        </p:nvPicPr>
        <p:blipFill>
          <a:blip r:embed="rId3"/>
          <a:stretch>
            <a:fillRect/>
          </a:stretch>
        </p:blipFill>
        <p:spPr>
          <a:xfrm>
            <a:off x="3776049" y="3694351"/>
            <a:ext cx="6391275" cy="2695575"/>
          </a:xfrm>
          <a:prstGeom prst="rect">
            <a:avLst/>
          </a:prstGeom>
        </p:spPr>
      </p:pic>
      <p:sp>
        <p:nvSpPr>
          <p:cNvPr id="4" name="矩形 3"/>
          <p:cNvSpPr/>
          <p:nvPr/>
        </p:nvSpPr>
        <p:spPr>
          <a:xfrm>
            <a:off x="4335867" y="5650302"/>
            <a:ext cx="5831457" cy="258792"/>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7023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022567" y="565427"/>
            <a:ext cx="10515600" cy="1325563"/>
          </a:xfrm>
        </p:spPr>
        <p:txBody>
          <a:bodyPr/>
          <a:lstStyle/>
          <a:p>
            <a:r>
              <a:rPr lang="en-US" altLang="zh-CN" sz="3600" dirty="0" smtClean="0"/>
              <a:t>Unreal Landscape Layer</a:t>
            </a:r>
            <a:endParaRPr lang="zh-CN" altLang="en-US" sz="3600" dirty="0"/>
          </a:p>
        </p:txBody>
      </p:sp>
      <p:sp>
        <p:nvSpPr>
          <p:cNvPr id="8" name="文本框 7"/>
          <p:cNvSpPr txBox="1"/>
          <p:nvPr/>
        </p:nvSpPr>
        <p:spPr>
          <a:xfrm>
            <a:off x="2022567" y="1529475"/>
            <a:ext cx="8070339" cy="923330"/>
          </a:xfrm>
          <a:prstGeom prst="rect">
            <a:avLst/>
          </a:prstGeom>
          <a:noFill/>
        </p:spPr>
        <p:txBody>
          <a:bodyPr wrap="square" rtlCol="0">
            <a:spAutoFit/>
          </a:bodyPr>
          <a:lstStyle/>
          <a:p>
            <a:pPr fontAlgn="base"/>
            <a:r>
              <a:rPr lang="en-US" altLang="zh-CN" dirty="0"/>
              <a:t>The </a:t>
            </a:r>
            <a:r>
              <a:rPr lang="en-US" altLang="zh-CN" b="1" dirty="0"/>
              <a:t>height</a:t>
            </a:r>
            <a:r>
              <a:rPr lang="en-US" altLang="zh-CN" dirty="0"/>
              <a:t> buffer will be used to control the landscape geometry, and all the additional buffers generated by </a:t>
            </a:r>
            <a:r>
              <a:rPr lang="en-US" altLang="zh-CN" dirty="0" err="1"/>
              <a:t>heightfield</a:t>
            </a:r>
            <a:r>
              <a:rPr lang="en-US" altLang="zh-CN" dirty="0"/>
              <a:t> nodes (</a:t>
            </a:r>
            <a:r>
              <a:rPr lang="en-US" altLang="zh-CN" i="1" dirty="0"/>
              <a:t>mask, mesa, cliffs...</a:t>
            </a:r>
            <a:r>
              <a:rPr lang="en-US" altLang="zh-CN" dirty="0"/>
              <a:t>) will be available on the landscape as </a:t>
            </a:r>
            <a:r>
              <a:rPr lang="en-US" altLang="zh-CN" b="1" dirty="0"/>
              <a:t>Layers</a:t>
            </a:r>
            <a:r>
              <a:rPr lang="en-US" altLang="zh-CN" dirty="0"/>
              <a:t>.</a:t>
            </a:r>
          </a:p>
        </p:txBody>
      </p:sp>
      <p:pic>
        <p:nvPicPr>
          <p:cNvPr id="5" name="图片 4"/>
          <p:cNvPicPr>
            <a:picLocks noChangeAspect="1"/>
          </p:cNvPicPr>
          <p:nvPr/>
        </p:nvPicPr>
        <p:blipFill>
          <a:blip r:embed="rId2"/>
          <a:stretch>
            <a:fillRect/>
          </a:stretch>
        </p:blipFill>
        <p:spPr>
          <a:xfrm>
            <a:off x="2022568" y="2452805"/>
            <a:ext cx="6679796" cy="3543299"/>
          </a:xfrm>
          <a:prstGeom prst="rect">
            <a:avLst/>
          </a:prstGeom>
        </p:spPr>
      </p:pic>
      <p:pic>
        <p:nvPicPr>
          <p:cNvPr id="7" name="图片 6"/>
          <p:cNvPicPr>
            <a:picLocks noChangeAspect="1"/>
          </p:cNvPicPr>
          <p:nvPr/>
        </p:nvPicPr>
        <p:blipFill>
          <a:blip r:embed="rId3"/>
          <a:stretch>
            <a:fillRect/>
          </a:stretch>
        </p:blipFill>
        <p:spPr>
          <a:xfrm>
            <a:off x="7616406" y="2452804"/>
            <a:ext cx="2476500" cy="3543300"/>
          </a:xfrm>
          <a:prstGeom prst="rect">
            <a:avLst/>
          </a:prstGeom>
        </p:spPr>
      </p:pic>
    </p:spTree>
    <p:extLst>
      <p:ext uri="{BB962C8B-B14F-4D97-AF65-F5344CB8AC3E}">
        <p14:creationId xmlns:p14="http://schemas.microsoft.com/office/powerpoint/2010/main" val="3124695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022567" y="565427"/>
            <a:ext cx="10515600" cy="1325563"/>
          </a:xfrm>
        </p:spPr>
        <p:txBody>
          <a:bodyPr/>
          <a:lstStyle/>
          <a:p>
            <a:r>
              <a:rPr lang="en-US" altLang="zh-CN" sz="3600" dirty="0" smtClean="0"/>
              <a:t>Unreal Landscape Spline Tool</a:t>
            </a:r>
            <a:endParaRPr lang="zh-CN" altLang="en-US" sz="3600" dirty="0"/>
          </a:p>
        </p:txBody>
      </p:sp>
      <p:pic>
        <p:nvPicPr>
          <p:cNvPr id="3" name="图片 2"/>
          <p:cNvPicPr>
            <a:picLocks noChangeAspect="1"/>
          </p:cNvPicPr>
          <p:nvPr/>
        </p:nvPicPr>
        <p:blipFill>
          <a:blip r:embed="rId2"/>
          <a:stretch>
            <a:fillRect/>
          </a:stretch>
        </p:blipFill>
        <p:spPr>
          <a:xfrm>
            <a:off x="2022568" y="1699075"/>
            <a:ext cx="8467154" cy="4504913"/>
          </a:xfrm>
          <a:prstGeom prst="rect">
            <a:avLst/>
          </a:prstGeom>
        </p:spPr>
      </p:pic>
      <p:pic>
        <p:nvPicPr>
          <p:cNvPr id="4" name="图片 3"/>
          <p:cNvPicPr>
            <a:picLocks noChangeAspect="1"/>
          </p:cNvPicPr>
          <p:nvPr/>
        </p:nvPicPr>
        <p:blipFill>
          <a:blip r:embed="rId3"/>
          <a:stretch>
            <a:fillRect/>
          </a:stretch>
        </p:blipFill>
        <p:spPr>
          <a:xfrm>
            <a:off x="6705633" y="1699075"/>
            <a:ext cx="3784089" cy="4328663"/>
          </a:xfrm>
          <a:prstGeom prst="rect">
            <a:avLst/>
          </a:prstGeom>
        </p:spPr>
      </p:pic>
      <p:pic>
        <p:nvPicPr>
          <p:cNvPr id="3074" name="Picture 2" descr="Unreal_InputsCurv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7597" y="4575212"/>
            <a:ext cx="5572125" cy="162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16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0"/>
            <a:ext cx="12907992" cy="6866878"/>
          </a:xfrm>
          <a:prstGeom prst="rect">
            <a:avLst/>
          </a:prstGeom>
        </p:spPr>
      </p:pic>
    </p:spTree>
    <p:extLst>
      <p:ext uri="{BB962C8B-B14F-4D97-AF65-F5344CB8AC3E}">
        <p14:creationId xmlns:p14="http://schemas.microsoft.com/office/powerpoint/2010/main" val="2574001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022567" y="565427"/>
            <a:ext cx="10515600" cy="1325563"/>
          </a:xfrm>
        </p:spPr>
        <p:txBody>
          <a:bodyPr/>
          <a:lstStyle/>
          <a:p>
            <a:r>
              <a:rPr lang="en-US" altLang="zh-CN" sz="3600" dirty="0" smtClean="0"/>
              <a:t>Unreal Landscape Material</a:t>
            </a:r>
            <a:endParaRPr lang="zh-CN" altLang="en-US" sz="3600" dirty="0"/>
          </a:p>
        </p:txBody>
      </p:sp>
      <p:pic>
        <p:nvPicPr>
          <p:cNvPr id="8194" name="Picture 2" descr="Material Editor Context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567" y="2350851"/>
            <a:ext cx="5438302" cy="225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703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022567" y="565427"/>
            <a:ext cx="10515600" cy="1325563"/>
          </a:xfrm>
        </p:spPr>
        <p:txBody>
          <a:bodyPr/>
          <a:lstStyle/>
          <a:p>
            <a:r>
              <a:rPr lang="en-US" altLang="zh-CN" sz="3600" dirty="0" smtClean="0"/>
              <a:t>Unreal Landscape Material</a:t>
            </a:r>
            <a:endParaRPr lang="zh-CN" altLang="en-US" sz="3600" dirty="0"/>
          </a:p>
        </p:txBody>
      </p:sp>
      <p:pic>
        <p:nvPicPr>
          <p:cNvPr id="8196" name="Picture 4" descr="LandscapeLayerBlend 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567" y="2007140"/>
            <a:ext cx="7315200" cy="367665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a:stretch>
            <a:fillRect/>
          </a:stretch>
        </p:blipFill>
        <p:spPr>
          <a:xfrm>
            <a:off x="9153376" y="1732957"/>
            <a:ext cx="2476500" cy="3543300"/>
          </a:xfrm>
          <a:prstGeom prst="rect">
            <a:avLst/>
          </a:prstGeom>
        </p:spPr>
      </p:pic>
      <p:cxnSp>
        <p:nvCxnSpPr>
          <p:cNvPr id="3" name="直接箭头连接符 2"/>
          <p:cNvCxnSpPr/>
          <p:nvPr/>
        </p:nvCxnSpPr>
        <p:spPr>
          <a:xfrm flipV="1">
            <a:off x="6215974" y="2140085"/>
            <a:ext cx="3200400" cy="127432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表格 4"/>
          <p:cNvGraphicFramePr>
            <a:graphicFrameLocks noGrp="1"/>
          </p:cNvGraphicFramePr>
          <p:nvPr>
            <p:extLst>
              <p:ext uri="{D42A27DB-BD31-4B8C-83A1-F6EECF244321}">
                <p14:modId xmlns:p14="http://schemas.microsoft.com/office/powerpoint/2010/main" val="234231348"/>
              </p:ext>
            </p:extLst>
          </p:nvPr>
        </p:nvGraphicFramePr>
        <p:xfrm>
          <a:off x="6481786" y="2092450"/>
          <a:ext cx="4909382" cy="4351337"/>
        </p:xfrm>
        <a:graphic>
          <a:graphicData uri="http://schemas.openxmlformats.org/drawingml/2006/table">
            <a:tbl>
              <a:tblPr/>
              <a:tblGrid>
                <a:gridCol w="2454691">
                  <a:extLst>
                    <a:ext uri="{9D8B030D-6E8A-4147-A177-3AD203B41FA5}">
                      <a16:colId xmlns:a16="http://schemas.microsoft.com/office/drawing/2014/main" val="248507059"/>
                    </a:ext>
                  </a:extLst>
                </a:gridCol>
                <a:gridCol w="2454691">
                  <a:extLst>
                    <a:ext uri="{9D8B030D-6E8A-4147-A177-3AD203B41FA5}">
                      <a16:colId xmlns:a16="http://schemas.microsoft.com/office/drawing/2014/main" val="1872441250"/>
                    </a:ext>
                  </a:extLst>
                </a:gridCol>
              </a:tblGrid>
              <a:tr h="1450446">
                <a:tc>
                  <a:txBody>
                    <a:bodyPr/>
                    <a:lstStyle/>
                    <a:p>
                      <a:pPr fontAlgn="base"/>
                      <a:r>
                        <a:rPr lang="en-US" sz="1100" b="1">
                          <a:effectLst/>
                          <a:latin typeface="+mn-ea"/>
                          <a:ea typeface="+mn-ea"/>
                        </a:rPr>
                        <a:t>LB Weight Blend</a:t>
                      </a:r>
                      <a:endParaRPr lang="en-US" sz="1100">
                        <a:effectLst/>
                        <a:latin typeface="+mn-ea"/>
                        <a:ea typeface="+mn-ea"/>
                      </a:endParaRPr>
                    </a:p>
                  </a:txBody>
                  <a:tcPr marL="47092" marR="47092" marT="47092" marB="4709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base"/>
                      <a:r>
                        <a:rPr lang="en-US" sz="1100" dirty="0">
                          <a:effectLst/>
                          <a:latin typeface="+mn-ea"/>
                          <a:ea typeface="+mn-ea"/>
                        </a:rPr>
                        <a:t>This mode would be good to use if you have layers coming in form an external program, like World Machine, or if you wanted to be able to paint any layer independent of one another without worrying about layer order.</a:t>
                      </a:r>
                    </a:p>
                  </a:txBody>
                  <a:tcPr marL="47092" marR="47092" marT="47092" marB="4709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17145699"/>
                  </a:ext>
                </a:extLst>
              </a:tr>
              <a:tr h="1280913">
                <a:tc>
                  <a:txBody>
                    <a:bodyPr/>
                    <a:lstStyle/>
                    <a:p>
                      <a:pPr fontAlgn="base"/>
                      <a:r>
                        <a:rPr lang="en-US" sz="1100" b="1" dirty="0">
                          <a:effectLst/>
                          <a:latin typeface="+mn-ea"/>
                          <a:ea typeface="+mn-ea"/>
                        </a:rPr>
                        <a:t>LB Alpha Blend</a:t>
                      </a:r>
                      <a:endParaRPr lang="en-US" sz="1100" dirty="0">
                        <a:effectLst/>
                        <a:latin typeface="+mn-ea"/>
                        <a:ea typeface="+mn-ea"/>
                      </a:endParaRPr>
                    </a:p>
                  </a:txBody>
                  <a:tcPr marL="47092" marR="47092" marT="47092" marB="4709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base"/>
                      <a:r>
                        <a:rPr lang="en-US" sz="1100" dirty="0">
                          <a:effectLst/>
                          <a:latin typeface="+mn-ea"/>
                          <a:ea typeface="+mn-ea"/>
                        </a:rPr>
                        <a:t>This mode would be good if you wanted to paint in the detail and if you also want a defined layer order, so that painting snow over rock and grass will occlude them, but erasing snow will restore reveal rock and grass beneath it.</a:t>
                      </a:r>
                    </a:p>
                  </a:txBody>
                  <a:tcPr marL="47092" marR="47092" marT="47092" marB="4709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50429088"/>
                  </a:ext>
                </a:extLst>
              </a:tr>
              <a:tr h="1619978">
                <a:tc>
                  <a:txBody>
                    <a:bodyPr/>
                    <a:lstStyle/>
                    <a:p>
                      <a:pPr fontAlgn="base"/>
                      <a:r>
                        <a:rPr lang="en-US" sz="1100" b="1">
                          <a:effectLst/>
                          <a:latin typeface="+mn-ea"/>
                          <a:ea typeface="+mn-ea"/>
                        </a:rPr>
                        <a:t>LB Height Blend</a:t>
                      </a:r>
                      <a:endParaRPr lang="en-US" sz="1100">
                        <a:effectLst/>
                        <a:latin typeface="+mn-ea"/>
                        <a:ea typeface="+mn-ea"/>
                      </a:endParaRPr>
                    </a:p>
                  </a:txBody>
                  <a:tcPr marL="47092" marR="47092" marT="47092" marB="47092">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base"/>
                      <a:r>
                        <a:rPr lang="en-US" sz="1100" dirty="0">
                          <a:effectLst/>
                          <a:latin typeface="+mn-ea"/>
                          <a:ea typeface="+mn-ea"/>
                        </a:rPr>
                        <a:t>This is the same as </a:t>
                      </a:r>
                      <a:r>
                        <a:rPr lang="en-US" sz="1100" dirty="0" err="1">
                          <a:effectLst/>
                          <a:latin typeface="+mn-ea"/>
                          <a:ea typeface="+mn-ea"/>
                        </a:rPr>
                        <a:t>LB_WeightBlend</a:t>
                      </a:r>
                      <a:r>
                        <a:rPr lang="en-US" sz="1100" dirty="0">
                          <a:effectLst/>
                          <a:latin typeface="+mn-ea"/>
                          <a:ea typeface="+mn-ea"/>
                        </a:rPr>
                        <a:t> but also adds detail to the transition between layers based on a height map. This allows, for example, dirt to appear in the gaps between rocks at the layer transition point, instead of just smoothly blending between rock and dirt.</a:t>
                      </a:r>
                    </a:p>
                  </a:txBody>
                  <a:tcPr marL="47092" marR="47092" marT="47092" marB="47092">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62678764"/>
                  </a:ext>
                </a:extLst>
              </a:tr>
            </a:tbl>
          </a:graphicData>
        </a:graphic>
      </p:graphicFrame>
    </p:spTree>
    <p:extLst>
      <p:ext uri="{BB962C8B-B14F-4D97-AF65-F5344CB8AC3E}">
        <p14:creationId xmlns:p14="http://schemas.microsoft.com/office/powerpoint/2010/main" val="3046262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022567" y="565427"/>
            <a:ext cx="10515600" cy="1325563"/>
          </a:xfrm>
        </p:spPr>
        <p:txBody>
          <a:bodyPr/>
          <a:lstStyle/>
          <a:p>
            <a:r>
              <a:rPr lang="en-US" altLang="zh-CN" sz="3600" dirty="0" smtClean="0"/>
              <a:t>Unreal Landscape Material</a:t>
            </a:r>
            <a:endParaRPr lang="zh-CN" altLang="en-US" sz="3600" dirty="0"/>
          </a:p>
        </p:txBody>
      </p:sp>
      <p:pic>
        <p:nvPicPr>
          <p:cNvPr id="8198" name="Picture 6" descr="LandscapeLayerCoords 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567" y="2052132"/>
            <a:ext cx="73152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5508388" y="3517461"/>
            <a:ext cx="1000125" cy="714375"/>
          </a:xfrm>
          <a:prstGeom prst="rect">
            <a:avLst/>
          </a:prstGeom>
        </p:spPr>
      </p:pic>
      <p:cxnSp>
        <p:nvCxnSpPr>
          <p:cNvPr id="7" name="直接箭头连接符 6"/>
          <p:cNvCxnSpPr/>
          <p:nvPr/>
        </p:nvCxnSpPr>
        <p:spPr>
          <a:xfrm>
            <a:off x="4688732" y="3054485"/>
            <a:ext cx="819656" cy="46297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022567" y="1529475"/>
            <a:ext cx="8070339" cy="369332"/>
          </a:xfrm>
          <a:prstGeom prst="rect">
            <a:avLst/>
          </a:prstGeom>
          <a:noFill/>
        </p:spPr>
        <p:txBody>
          <a:bodyPr wrap="square" rtlCol="0">
            <a:spAutoFit/>
          </a:bodyPr>
          <a:lstStyle/>
          <a:p>
            <a:pPr fontAlgn="base"/>
            <a:r>
              <a:rPr lang="en-US" altLang="zh-CN" dirty="0" smtClean="0"/>
              <a:t>Tri-planer mapping</a:t>
            </a:r>
            <a:endParaRPr lang="en-US" altLang="zh-CN" dirty="0"/>
          </a:p>
        </p:txBody>
      </p:sp>
    </p:spTree>
    <p:extLst>
      <p:ext uri="{BB962C8B-B14F-4D97-AF65-F5344CB8AC3E}">
        <p14:creationId xmlns:p14="http://schemas.microsoft.com/office/powerpoint/2010/main" val="64617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8" name="图片 7"/>
          <p:cNvPicPr>
            <a:picLocks noChangeAspect="1"/>
          </p:cNvPicPr>
          <p:nvPr/>
        </p:nvPicPr>
        <p:blipFill>
          <a:blip r:embed="rId2"/>
          <a:stretch>
            <a:fillRect/>
          </a:stretch>
        </p:blipFill>
        <p:spPr>
          <a:xfrm>
            <a:off x="-343950" y="-7754"/>
            <a:ext cx="12865367" cy="6865754"/>
          </a:xfrm>
          <a:prstGeom prst="rect">
            <a:avLst/>
          </a:prstGeom>
        </p:spPr>
      </p:pic>
      <p:sp>
        <p:nvSpPr>
          <p:cNvPr id="5" name="文本框 4"/>
          <p:cNvSpPr txBox="1"/>
          <p:nvPr/>
        </p:nvSpPr>
        <p:spPr>
          <a:xfrm>
            <a:off x="353684" y="5624423"/>
            <a:ext cx="1901483" cy="646331"/>
          </a:xfrm>
          <a:prstGeom prst="rect">
            <a:avLst/>
          </a:prstGeom>
          <a:noFill/>
        </p:spPr>
        <p:txBody>
          <a:bodyPr wrap="none" rtlCol="0">
            <a:spAutoFit/>
          </a:bodyPr>
          <a:lstStyle/>
          <a:p>
            <a:r>
              <a:rPr lang="en-US" altLang="zh-CN" dirty="0" smtClean="0">
                <a:solidFill>
                  <a:schemeClr val="bg1"/>
                </a:solidFill>
              </a:rPr>
              <a:t>UNREAL 4.20</a:t>
            </a:r>
          </a:p>
          <a:p>
            <a:r>
              <a:rPr lang="en-US" altLang="zh-CN" dirty="0" smtClean="0">
                <a:solidFill>
                  <a:schemeClr val="bg1"/>
                </a:solidFill>
              </a:rPr>
              <a:t>HOUDINI FX 17.0</a:t>
            </a:r>
            <a:endParaRPr lang="zh-CN" altLang="en-US" dirty="0">
              <a:solidFill>
                <a:schemeClr val="bg1"/>
              </a:solidFill>
            </a:endParaRPr>
          </a:p>
        </p:txBody>
      </p:sp>
    </p:spTree>
    <p:extLst>
      <p:ext uri="{BB962C8B-B14F-4D97-AF65-F5344CB8AC3E}">
        <p14:creationId xmlns:p14="http://schemas.microsoft.com/office/powerpoint/2010/main" val="2462193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022567" y="565427"/>
            <a:ext cx="10515600" cy="1325563"/>
          </a:xfrm>
        </p:spPr>
        <p:txBody>
          <a:bodyPr/>
          <a:lstStyle/>
          <a:p>
            <a:r>
              <a:rPr lang="en-US" altLang="zh-CN" sz="3600" dirty="0" smtClean="0"/>
              <a:t>Unreal Landscape Material</a:t>
            </a:r>
            <a:endParaRPr lang="zh-CN" altLang="en-US" sz="3600" dirty="0"/>
          </a:p>
        </p:txBody>
      </p:sp>
      <p:sp>
        <p:nvSpPr>
          <p:cNvPr id="11" name="文本框 10"/>
          <p:cNvSpPr txBox="1"/>
          <p:nvPr/>
        </p:nvSpPr>
        <p:spPr>
          <a:xfrm>
            <a:off x="2022567" y="1529475"/>
            <a:ext cx="8070339" cy="369332"/>
          </a:xfrm>
          <a:prstGeom prst="rect">
            <a:avLst/>
          </a:prstGeom>
          <a:noFill/>
        </p:spPr>
        <p:txBody>
          <a:bodyPr wrap="square" rtlCol="0">
            <a:spAutoFit/>
          </a:bodyPr>
          <a:lstStyle/>
          <a:p>
            <a:pPr fontAlgn="base"/>
            <a:r>
              <a:rPr lang="en-US" altLang="zh-CN" dirty="0" smtClean="0"/>
              <a:t>Landscape Grass Type</a:t>
            </a:r>
            <a:endParaRPr lang="en-US" altLang="zh-CN" dirty="0"/>
          </a:p>
        </p:txBody>
      </p:sp>
      <p:pic>
        <p:nvPicPr>
          <p:cNvPr id="12290" name="Picture 2" descr="https://docs.unrealengine.com/portals/0/images/Engine/OpenWorldTools/Grass/QuickStart/3/T_LLW_Set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567" y="1943692"/>
            <a:ext cx="63722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5928096" y="3595283"/>
            <a:ext cx="4486275" cy="3857625"/>
          </a:xfrm>
          <a:prstGeom prst="rect">
            <a:avLst/>
          </a:prstGeom>
        </p:spPr>
      </p:pic>
      <p:cxnSp>
        <p:nvCxnSpPr>
          <p:cNvPr id="10" name="直接箭头连接符 9"/>
          <p:cNvCxnSpPr/>
          <p:nvPr/>
        </p:nvCxnSpPr>
        <p:spPr>
          <a:xfrm>
            <a:off x="8171234" y="3132307"/>
            <a:ext cx="819656" cy="46297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2022567" y="1890990"/>
            <a:ext cx="7179114" cy="4675628"/>
          </a:xfrm>
          <a:prstGeom prst="rect">
            <a:avLst/>
          </a:prstGeom>
        </p:spPr>
      </p:pic>
    </p:spTree>
    <p:extLst>
      <p:ext uri="{BB962C8B-B14F-4D97-AF65-F5344CB8AC3E}">
        <p14:creationId xmlns:p14="http://schemas.microsoft.com/office/powerpoint/2010/main" val="3398258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85335" y="-381725"/>
            <a:ext cx="13477335" cy="7428893"/>
          </a:xfrm>
          <a:prstGeom prst="rect">
            <a:avLst/>
          </a:prstGeom>
        </p:spPr>
      </p:pic>
      <p:pic>
        <p:nvPicPr>
          <p:cNvPr id="7" name="图片 6"/>
          <p:cNvPicPr>
            <a:picLocks noChangeAspect="1"/>
          </p:cNvPicPr>
          <p:nvPr/>
        </p:nvPicPr>
        <p:blipFill>
          <a:blip r:embed="rId3"/>
          <a:stretch>
            <a:fillRect/>
          </a:stretch>
        </p:blipFill>
        <p:spPr>
          <a:xfrm>
            <a:off x="1877544" y="4115797"/>
            <a:ext cx="2490175" cy="2482210"/>
          </a:xfrm>
          <a:prstGeom prst="rect">
            <a:avLst/>
          </a:prstGeom>
        </p:spPr>
      </p:pic>
      <p:pic>
        <p:nvPicPr>
          <p:cNvPr id="8" name="图片 7"/>
          <p:cNvPicPr>
            <a:picLocks noChangeAspect="1"/>
          </p:cNvPicPr>
          <p:nvPr/>
        </p:nvPicPr>
        <p:blipFill>
          <a:blip r:embed="rId4"/>
          <a:stretch>
            <a:fillRect/>
          </a:stretch>
        </p:blipFill>
        <p:spPr>
          <a:xfrm>
            <a:off x="1877544" y="394492"/>
            <a:ext cx="2490175" cy="2479510"/>
          </a:xfrm>
          <a:prstGeom prst="rect">
            <a:avLst/>
          </a:prstGeom>
        </p:spPr>
      </p:pic>
      <p:cxnSp>
        <p:nvCxnSpPr>
          <p:cNvPr id="10" name="直接箭头连接符 9"/>
          <p:cNvCxnSpPr/>
          <p:nvPr/>
        </p:nvCxnSpPr>
        <p:spPr>
          <a:xfrm flipH="1">
            <a:off x="4708187" y="1303506"/>
            <a:ext cx="1741251" cy="330741"/>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4708187" y="5891719"/>
            <a:ext cx="1896894" cy="24643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13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06173" y="193464"/>
            <a:ext cx="12773025" cy="6505575"/>
          </a:xfrm>
          <a:prstGeom prst="rect">
            <a:avLst/>
          </a:prstGeom>
        </p:spPr>
      </p:pic>
      <p:pic>
        <p:nvPicPr>
          <p:cNvPr id="4" name="图片 3"/>
          <p:cNvPicPr>
            <a:picLocks noChangeAspect="1"/>
          </p:cNvPicPr>
          <p:nvPr/>
        </p:nvPicPr>
        <p:blipFill>
          <a:blip r:embed="rId3"/>
          <a:stretch>
            <a:fillRect/>
          </a:stretch>
        </p:blipFill>
        <p:spPr>
          <a:xfrm>
            <a:off x="376687" y="4244450"/>
            <a:ext cx="2539041" cy="2234885"/>
          </a:xfrm>
          <a:prstGeom prst="rect">
            <a:avLst/>
          </a:prstGeom>
        </p:spPr>
      </p:pic>
      <p:cxnSp>
        <p:nvCxnSpPr>
          <p:cNvPr id="9" name="直接箭头连接符 8"/>
          <p:cNvCxnSpPr/>
          <p:nvPr/>
        </p:nvCxnSpPr>
        <p:spPr>
          <a:xfrm flipH="1">
            <a:off x="1871932" y="3735238"/>
            <a:ext cx="155276" cy="388188"/>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a:stretch>
            <a:fillRect/>
          </a:stretch>
        </p:blipFill>
        <p:spPr>
          <a:xfrm>
            <a:off x="2986392" y="655327"/>
            <a:ext cx="8833023" cy="5581847"/>
          </a:xfrm>
          <a:prstGeom prst="rect">
            <a:avLst/>
          </a:prstGeom>
        </p:spPr>
      </p:pic>
      <p:cxnSp>
        <p:nvCxnSpPr>
          <p:cNvPr id="11" name="直接箭头连接符 10"/>
          <p:cNvCxnSpPr/>
          <p:nvPr/>
        </p:nvCxnSpPr>
        <p:spPr>
          <a:xfrm flipV="1">
            <a:off x="2704289" y="4367719"/>
            <a:ext cx="690664" cy="99417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995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56709" y="241539"/>
            <a:ext cx="13105417" cy="6858000"/>
          </a:xfrm>
          <a:prstGeom prst="rect">
            <a:avLst/>
          </a:prstGeom>
        </p:spPr>
      </p:pic>
      <p:pic>
        <p:nvPicPr>
          <p:cNvPr id="5" name="图片 4"/>
          <p:cNvPicPr>
            <a:picLocks noChangeAspect="1"/>
          </p:cNvPicPr>
          <p:nvPr/>
        </p:nvPicPr>
        <p:blipFill>
          <a:blip r:embed="rId3"/>
          <a:stretch>
            <a:fillRect/>
          </a:stretch>
        </p:blipFill>
        <p:spPr>
          <a:xfrm>
            <a:off x="5134565" y="365125"/>
            <a:ext cx="3061247" cy="3067823"/>
          </a:xfrm>
          <a:prstGeom prst="rect">
            <a:avLst/>
          </a:prstGeom>
        </p:spPr>
      </p:pic>
      <p:cxnSp>
        <p:nvCxnSpPr>
          <p:cNvPr id="7" name="直接箭头连接符 6"/>
          <p:cNvCxnSpPr/>
          <p:nvPr/>
        </p:nvCxnSpPr>
        <p:spPr>
          <a:xfrm flipV="1">
            <a:off x="3968151" y="3570051"/>
            <a:ext cx="1166414" cy="124348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074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810434" y="0"/>
            <a:ext cx="13232285" cy="6858000"/>
          </a:xfrm>
          <a:prstGeom prst="rect">
            <a:avLst/>
          </a:prstGeom>
        </p:spPr>
      </p:pic>
    </p:spTree>
    <p:extLst>
      <p:ext uri="{BB962C8B-B14F-4D97-AF65-F5344CB8AC3E}">
        <p14:creationId xmlns:p14="http://schemas.microsoft.com/office/powerpoint/2010/main" val="17989611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smtClean="0"/>
              <a:t>Reference</a:t>
            </a:r>
            <a:endParaRPr lang="zh-CN" altLang="en-US" sz="3600" dirty="0"/>
          </a:p>
        </p:txBody>
      </p:sp>
      <p:sp>
        <p:nvSpPr>
          <p:cNvPr id="7" name="文本框 6"/>
          <p:cNvSpPr txBox="1"/>
          <p:nvPr/>
        </p:nvSpPr>
        <p:spPr>
          <a:xfrm>
            <a:off x="2022567" y="2026397"/>
            <a:ext cx="8264433"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GDC18 : </a:t>
            </a:r>
            <a:r>
              <a:rPr lang="en-US" altLang="zh-CN" dirty="0" smtClean="0"/>
              <a:t>Procedural World Generation of </a:t>
            </a:r>
            <a:r>
              <a:rPr lang="zh-CN" altLang="en-US" dirty="0" smtClean="0"/>
              <a:t>‘</a:t>
            </a:r>
            <a:r>
              <a:rPr lang="en-US" altLang="zh-CN" dirty="0" smtClean="0"/>
              <a:t>Far Cry 5</a:t>
            </a:r>
            <a:r>
              <a:rPr lang="zh-CN" altLang="en-US" dirty="0" smtClean="0"/>
              <a:t>’</a:t>
            </a:r>
            <a:endParaRPr lang="en-US" altLang="zh-CN"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GDC18 : Terrain Rendering in ‘Far Cry 5’</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GDC17 </a:t>
            </a:r>
            <a:r>
              <a:rPr lang="en-US" altLang="zh-CN" dirty="0"/>
              <a:t>: 'Ghost Recon Wildlands': Terrain Tools and </a:t>
            </a:r>
            <a:r>
              <a:rPr lang="en-US" altLang="zh-CN" dirty="0" smtClean="0"/>
              <a:t>Technology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SIGGRAPH18 : The challenges of Rendering an Open World in Far Cry 5</a:t>
            </a:r>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820901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250166" y="0"/>
            <a:ext cx="12715336" cy="6858000"/>
          </a:xfrm>
          <a:prstGeom prst="rect">
            <a:avLst/>
          </a:prstGeom>
        </p:spPr>
      </p:pic>
      <p:sp>
        <p:nvSpPr>
          <p:cNvPr id="5" name="文本框 4"/>
          <p:cNvSpPr txBox="1"/>
          <p:nvPr/>
        </p:nvSpPr>
        <p:spPr>
          <a:xfrm>
            <a:off x="353684" y="5624423"/>
            <a:ext cx="1901483" cy="646331"/>
          </a:xfrm>
          <a:prstGeom prst="rect">
            <a:avLst/>
          </a:prstGeom>
          <a:noFill/>
        </p:spPr>
        <p:txBody>
          <a:bodyPr wrap="none" rtlCol="0">
            <a:spAutoFit/>
          </a:bodyPr>
          <a:lstStyle/>
          <a:p>
            <a:r>
              <a:rPr lang="en-US" altLang="zh-CN" dirty="0" smtClean="0">
                <a:solidFill>
                  <a:schemeClr val="bg1"/>
                </a:solidFill>
              </a:rPr>
              <a:t>UNREAL 4.20</a:t>
            </a:r>
          </a:p>
          <a:p>
            <a:r>
              <a:rPr lang="en-US" altLang="zh-CN" dirty="0" smtClean="0">
                <a:solidFill>
                  <a:schemeClr val="bg1"/>
                </a:solidFill>
              </a:rPr>
              <a:t>HOUDINI FX 17.0</a:t>
            </a:r>
            <a:endParaRPr lang="zh-CN" altLang="en-US" dirty="0">
              <a:solidFill>
                <a:schemeClr val="bg1"/>
              </a:solidFill>
            </a:endParaRPr>
          </a:p>
        </p:txBody>
      </p:sp>
    </p:spTree>
    <p:extLst>
      <p:ext uri="{BB962C8B-B14F-4D97-AF65-F5344CB8AC3E}">
        <p14:creationId xmlns:p14="http://schemas.microsoft.com/office/powerpoint/2010/main" val="3529973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2567" y="565427"/>
            <a:ext cx="10515600" cy="1325563"/>
          </a:xfrm>
        </p:spPr>
        <p:txBody>
          <a:bodyPr/>
          <a:lstStyle/>
          <a:p>
            <a:r>
              <a:rPr lang="en-US" altLang="zh-CN" sz="3600" dirty="0" smtClean="0"/>
              <a:t>Pipeline</a:t>
            </a:r>
            <a:endParaRPr lang="zh-CN" altLang="en-US" sz="3600" dirty="0"/>
          </a:p>
        </p:txBody>
      </p:sp>
      <p:sp>
        <p:nvSpPr>
          <p:cNvPr id="8" name="矩形 7"/>
          <p:cNvSpPr/>
          <p:nvPr/>
        </p:nvSpPr>
        <p:spPr>
          <a:xfrm>
            <a:off x="2734812" y="2684476"/>
            <a:ext cx="1635853" cy="8892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HOUDINI</a:t>
            </a:r>
            <a:endParaRPr lang="zh-CN" altLang="en-US" dirty="0">
              <a:solidFill>
                <a:schemeClr val="tx1"/>
              </a:solidFill>
            </a:endParaRPr>
          </a:p>
        </p:txBody>
      </p:sp>
      <p:sp>
        <p:nvSpPr>
          <p:cNvPr id="12" name="矩形 11"/>
          <p:cNvSpPr/>
          <p:nvPr/>
        </p:nvSpPr>
        <p:spPr>
          <a:xfrm>
            <a:off x="8022672" y="2684476"/>
            <a:ext cx="1635853" cy="8892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UE4</a:t>
            </a:r>
            <a:endParaRPr lang="zh-CN" altLang="en-US" dirty="0">
              <a:solidFill>
                <a:schemeClr val="tx1"/>
              </a:solidFill>
            </a:endParaRPr>
          </a:p>
        </p:txBody>
      </p:sp>
      <p:cxnSp>
        <p:nvCxnSpPr>
          <p:cNvPr id="13" name="直接箭头连接符 12"/>
          <p:cNvCxnSpPr/>
          <p:nvPr/>
        </p:nvCxnSpPr>
        <p:spPr>
          <a:xfrm>
            <a:off x="4395832" y="3089756"/>
            <a:ext cx="35485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4395832" y="3193124"/>
            <a:ext cx="3498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636686" y="2705052"/>
            <a:ext cx="1034257" cy="369332"/>
          </a:xfrm>
          <a:prstGeom prst="rect">
            <a:avLst/>
          </a:prstGeom>
          <a:noFill/>
        </p:spPr>
        <p:txBody>
          <a:bodyPr wrap="none" rtlCol="0">
            <a:spAutoFit/>
          </a:bodyPr>
          <a:lstStyle/>
          <a:p>
            <a:r>
              <a:rPr lang="en-US" altLang="zh-CN" dirty="0" smtClean="0"/>
              <a:t>OUTPUT</a:t>
            </a:r>
            <a:endParaRPr lang="zh-CN" altLang="en-US" dirty="0"/>
          </a:p>
        </p:txBody>
      </p:sp>
      <p:sp>
        <p:nvSpPr>
          <p:cNvPr id="20" name="文本框 19"/>
          <p:cNvSpPr txBox="1"/>
          <p:nvPr/>
        </p:nvSpPr>
        <p:spPr>
          <a:xfrm>
            <a:off x="5737353" y="3296551"/>
            <a:ext cx="811441" cy="369332"/>
          </a:xfrm>
          <a:prstGeom prst="rect">
            <a:avLst/>
          </a:prstGeom>
          <a:noFill/>
        </p:spPr>
        <p:txBody>
          <a:bodyPr wrap="none" rtlCol="0">
            <a:spAutoFit/>
          </a:bodyPr>
          <a:lstStyle/>
          <a:p>
            <a:r>
              <a:rPr lang="en-US" altLang="zh-CN" dirty="0" smtClean="0"/>
              <a:t>INPUT</a:t>
            </a:r>
            <a:endParaRPr lang="zh-CN" altLang="en-US" dirty="0"/>
          </a:p>
        </p:txBody>
      </p:sp>
      <p:sp>
        <p:nvSpPr>
          <p:cNvPr id="19" name="文本框 18"/>
          <p:cNvSpPr txBox="1"/>
          <p:nvPr/>
        </p:nvSpPr>
        <p:spPr>
          <a:xfrm>
            <a:off x="3372374" y="4320330"/>
            <a:ext cx="2510624" cy="1477328"/>
          </a:xfrm>
          <a:prstGeom prst="rect">
            <a:avLst/>
          </a:prstGeom>
          <a:noFill/>
        </p:spPr>
        <p:txBody>
          <a:bodyPr wrap="none" rtlCol="0">
            <a:spAutoFit/>
          </a:bodyPr>
          <a:lstStyle/>
          <a:p>
            <a:r>
              <a:rPr lang="en-US" altLang="zh-CN" dirty="0" smtClean="0"/>
              <a:t>OUTPUT</a:t>
            </a:r>
            <a:endParaRPr lang="en-US" altLang="zh-CN" dirty="0" smtClean="0"/>
          </a:p>
          <a:p>
            <a:pPr marL="285750" indent="-285750">
              <a:buFont typeface="Arial" panose="020B0604020202020204" pitchFamily="34" charset="0"/>
              <a:buChar char="•"/>
            </a:pPr>
            <a:r>
              <a:rPr lang="en-US" altLang="zh-CN" dirty="0" smtClean="0"/>
              <a:t>Entity </a:t>
            </a:r>
            <a:r>
              <a:rPr lang="en-US" altLang="zh-CN" dirty="0"/>
              <a:t>p</a:t>
            </a:r>
            <a:r>
              <a:rPr lang="en-US" altLang="zh-CN" dirty="0" smtClean="0"/>
              <a:t>oint cloud</a:t>
            </a:r>
          </a:p>
          <a:p>
            <a:pPr marL="285750" indent="-285750">
              <a:buFont typeface="Arial" panose="020B0604020202020204" pitchFamily="34" charset="0"/>
              <a:buChar char="•"/>
            </a:pPr>
            <a:r>
              <a:rPr lang="en-US" altLang="zh-CN" dirty="0" smtClean="0"/>
              <a:t>Terrain </a:t>
            </a:r>
            <a:r>
              <a:rPr lang="en-US" altLang="zh-CN" dirty="0"/>
              <a:t>t</a:t>
            </a:r>
            <a:r>
              <a:rPr lang="en-US" altLang="zh-CN" dirty="0" smtClean="0"/>
              <a:t>exture layer</a:t>
            </a:r>
          </a:p>
          <a:p>
            <a:pPr marL="285750" indent="-285750">
              <a:buFont typeface="Arial" panose="020B0604020202020204" pitchFamily="34" charset="0"/>
              <a:buChar char="•"/>
            </a:pPr>
            <a:r>
              <a:rPr lang="en-US" altLang="zh-CN" dirty="0" smtClean="0"/>
              <a:t>2D terrain data(RGB)</a:t>
            </a:r>
          </a:p>
          <a:p>
            <a:pPr marL="285750" indent="-285750">
              <a:buFont typeface="Arial" panose="020B0604020202020204" pitchFamily="34" charset="0"/>
              <a:buChar char="•"/>
            </a:pPr>
            <a:r>
              <a:rPr lang="en-US" altLang="zh-CN" dirty="0" smtClean="0"/>
              <a:t>Geometry</a:t>
            </a:r>
            <a:endParaRPr lang="zh-CN" altLang="en-US" dirty="0"/>
          </a:p>
        </p:txBody>
      </p:sp>
      <p:sp>
        <p:nvSpPr>
          <p:cNvPr id="22" name="文本框 21"/>
          <p:cNvSpPr txBox="1"/>
          <p:nvPr/>
        </p:nvSpPr>
        <p:spPr>
          <a:xfrm>
            <a:off x="6720979" y="4320330"/>
            <a:ext cx="2177199" cy="923330"/>
          </a:xfrm>
          <a:prstGeom prst="rect">
            <a:avLst/>
          </a:prstGeom>
          <a:noFill/>
        </p:spPr>
        <p:txBody>
          <a:bodyPr wrap="none" rtlCol="0">
            <a:spAutoFit/>
          </a:bodyPr>
          <a:lstStyle/>
          <a:p>
            <a:r>
              <a:rPr lang="en-US" altLang="zh-CN" dirty="0" smtClean="0"/>
              <a:t>INPUT</a:t>
            </a:r>
          </a:p>
          <a:p>
            <a:pPr marL="285750" indent="-285750">
              <a:buFont typeface="Arial" panose="020B0604020202020204" pitchFamily="34" charset="0"/>
              <a:buChar char="•"/>
            </a:pPr>
            <a:r>
              <a:rPr lang="en-US" altLang="zh-CN" dirty="0" err="1" smtClean="0"/>
              <a:t>HeightField</a:t>
            </a:r>
            <a:r>
              <a:rPr lang="en-US" altLang="zh-CN" dirty="0" smtClean="0"/>
              <a:t> </a:t>
            </a:r>
            <a:r>
              <a:rPr lang="en-US" altLang="zh-CN" dirty="0" smtClean="0"/>
              <a:t>mask</a:t>
            </a:r>
          </a:p>
          <a:p>
            <a:pPr marL="285750" indent="-285750">
              <a:buFont typeface="Arial" panose="020B0604020202020204" pitchFamily="34" charset="0"/>
              <a:buChar char="•"/>
            </a:pPr>
            <a:r>
              <a:rPr lang="en-US" altLang="zh-CN" dirty="0" smtClean="0"/>
              <a:t>Splines</a:t>
            </a:r>
            <a:endParaRPr lang="zh-CN" altLang="en-US" dirty="0"/>
          </a:p>
        </p:txBody>
      </p:sp>
      <p:sp>
        <p:nvSpPr>
          <p:cNvPr id="14" name="矩形 13"/>
          <p:cNvSpPr/>
          <p:nvPr/>
        </p:nvSpPr>
        <p:spPr>
          <a:xfrm>
            <a:off x="4466420" y="1950282"/>
            <a:ext cx="3353306" cy="40389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HOUDINI ENGINE FOR UNREAL</a:t>
            </a:r>
            <a:endParaRPr lang="zh-CN" altLang="en-US" dirty="0">
              <a:solidFill>
                <a:schemeClr val="tx1"/>
              </a:solidFill>
            </a:endParaRPr>
          </a:p>
        </p:txBody>
      </p:sp>
    </p:spTree>
    <p:extLst>
      <p:ext uri="{BB962C8B-B14F-4D97-AF65-F5344CB8AC3E}">
        <p14:creationId xmlns:p14="http://schemas.microsoft.com/office/powerpoint/2010/main" val="3308315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2611</TotalTime>
  <Words>1142</Words>
  <Application>Microsoft Office PowerPoint</Application>
  <PresentationFormat>宽屏</PresentationFormat>
  <Paragraphs>212</Paragraphs>
  <Slides>75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75</vt:i4>
      </vt:variant>
    </vt:vector>
  </HeadingPairs>
  <TitlesOfParts>
    <vt:vector size="80" baseType="lpstr">
      <vt:lpstr>等线</vt:lpstr>
      <vt:lpstr>等线 Light</vt:lpstr>
      <vt:lpstr>Arial</vt:lpstr>
      <vt:lpstr>Wingdings</vt:lpstr>
      <vt:lpstr>Office 主题​​</vt:lpstr>
      <vt:lpstr>Procedural World Generation</vt:lpstr>
      <vt:lpstr>In this representation</vt:lpstr>
      <vt:lpstr>PowerPoint 演示文稿</vt:lpstr>
      <vt:lpstr>PowerPoint 演示文稿</vt:lpstr>
      <vt:lpstr>PowerPoint 演示文稿</vt:lpstr>
      <vt:lpstr>PowerPoint 演示文稿</vt:lpstr>
      <vt:lpstr>PowerPoint 演示文稿</vt:lpstr>
      <vt:lpstr>PowerPoint 演示文稿</vt:lpstr>
      <vt:lpstr>Pipeline</vt:lpstr>
      <vt:lpstr>PowerPoint 演示文稿</vt:lpstr>
      <vt:lpstr>PowerPoint 演示文稿</vt:lpstr>
      <vt:lpstr>Terrain Tool-Houdini Terrain FX</vt:lpstr>
      <vt:lpstr>Terrain Tool-Houdini Terrain FX</vt:lpstr>
      <vt:lpstr>PowerPoint 演示文稿</vt:lpstr>
      <vt:lpstr>Terrain Tool-Houdini Terrain FX</vt:lpstr>
      <vt:lpstr>PowerPoint 演示文稿</vt:lpstr>
      <vt:lpstr>Cliff Tool</vt:lpstr>
      <vt:lpstr>Cliff Toolset</vt:lpstr>
      <vt:lpstr>PowerPoint 演示文稿</vt:lpstr>
      <vt:lpstr>PowerPoint 演示文稿</vt:lpstr>
      <vt:lpstr>Cliff Tool</vt:lpstr>
      <vt:lpstr>Cliff Tool</vt:lpstr>
      <vt:lpstr>Cliff Tool</vt:lpstr>
      <vt:lpstr>Cliff Tool</vt:lpstr>
      <vt:lpstr>Cliff Tool</vt:lpstr>
      <vt:lpstr>Cliff Tool</vt:lpstr>
      <vt:lpstr>Cliff Tool</vt:lpstr>
      <vt:lpstr>Biome Generation Tool</vt:lpstr>
      <vt:lpstr>Biome Generation Tool</vt:lpstr>
      <vt:lpstr>Biome Generation Tool</vt:lpstr>
      <vt:lpstr>Biome Generation Tool</vt:lpstr>
      <vt:lpstr>Biome Generation Tool</vt:lpstr>
      <vt:lpstr>Biome Generation Tool</vt:lpstr>
      <vt:lpstr>Biome Generation Tool</vt:lpstr>
      <vt:lpstr>Biome Generation Tool-Viability</vt:lpstr>
      <vt:lpstr>Biome Generation Tool-Viability</vt:lpstr>
      <vt:lpstr>Biome Generation Tool-Viability</vt:lpstr>
      <vt:lpstr>Biome Generation Tool-Viability</vt:lpstr>
      <vt:lpstr>Biome Generation Tool-Viability</vt:lpstr>
      <vt:lpstr>Biome Generation Tool-Viability</vt:lpstr>
      <vt:lpstr>PowerPoint 演示文稿</vt:lpstr>
      <vt:lpstr>Biome Generation Tool-Age</vt:lpstr>
      <vt:lpstr>Biome Generation Tool-Age</vt:lpstr>
      <vt:lpstr>Biome Generation Tool-Size</vt:lpstr>
      <vt:lpstr>Biome Generation Tool-Size</vt:lpstr>
      <vt:lpstr>Biome Generation Tool-Scale</vt:lpstr>
      <vt:lpstr>Biome Generation Tool-Density</vt:lpstr>
      <vt:lpstr>Biome Generation Tool-Density</vt:lpstr>
      <vt:lpstr>Biome Generation Tool-Rotation</vt:lpstr>
      <vt:lpstr>Biome Generation Tool-Rotation</vt:lpstr>
      <vt:lpstr>Biome Generation Tool-Rotation</vt:lpstr>
      <vt:lpstr>Biome Generation Tool-Terrain Domain</vt:lpstr>
      <vt:lpstr>Biome Generation Tool-Terrain Deformation</vt:lpstr>
      <vt:lpstr>Biome Generation Tool-Terrain Deformation</vt:lpstr>
      <vt:lpstr>Biome Generation Tool-Terrain Domain</vt:lpstr>
      <vt:lpstr>Biome Generation Tool-Terrain Domain</vt:lpstr>
      <vt:lpstr>Biome Generation Tool-Terrain Data Output</vt:lpstr>
      <vt:lpstr>PowerPoint 演示文稿</vt:lpstr>
      <vt:lpstr>HOUDINI ENGINE FOR UNREAL</vt:lpstr>
      <vt:lpstr>HOUDINI ENGINE FOR UNREAL</vt:lpstr>
      <vt:lpstr>PowerPoint 演示文稿</vt:lpstr>
      <vt:lpstr>Unreal Landscape</vt:lpstr>
      <vt:lpstr>Unreal Landscape Material</vt:lpstr>
      <vt:lpstr>Unreal Landscape Layer</vt:lpstr>
      <vt:lpstr>Unreal Landscape Spline Tool</vt:lpstr>
      <vt:lpstr>PowerPoint 演示文稿</vt:lpstr>
      <vt:lpstr>Unreal Landscape Material</vt:lpstr>
      <vt:lpstr>Unreal Landscape Material</vt:lpstr>
      <vt:lpstr>Unreal Landscape Material</vt:lpstr>
      <vt:lpstr>Unreal Landscape Material</vt:lpstr>
      <vt:lpstr>PowerPoint 演示文稿</vt:lpstr>
      <vt:lpstr>PowerPoint 演示文稿</vt:lpstr>
      <vt:lpstr>PowerPoint 演示文稿</vt:lpstr>
      <vt:lpstr>PowerPoint 演示文稿</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Procedural World Generation</dc:title>
  <dc:creator>Yihan Ma</dc:creator>
  <cp:lastModifiedBy>Ma Yihan</cp:lastModifiedBy>
  <cp:revision>68</cp:revision>
  <dcterms:created xsi:type="dcterms:W3CDTF">2018-12-18T05:52:04Z</dcterms:created>
  <dcterms:modified xsi:type="dcterms:W3CDTF">2018-12-28T04:22:15Z</dcterms:modified>
</cp:coreProperties>
</file>